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3" r:id="rId7"/>
    <p:sldId id="262" r:id="rId8"/>
    <p:sldId id="261" r:id="rId9"/>
    <p:sldId id="264" r:id="rId10"/>
    <p:sldId id="265" r:id="rId11"/>
    <p:sldId id="278" r:id="rId12"/>
    <p:sldId id="279" r:id="rId13"/>
    <p:sldId id="295" r:id="rId14"/>
    <p:sldId id="266" r:id="rId15"/>
    <p:sldId id="268" r:id="rId16"/>
    <p:sldId id="293" r:id="rId17"/>
    <p:sldId id="281" r:id="rId18"/>
    <p:sldId id="269" r:id="rId19"/>
    <p:sldId id="296" r:id="rId20"/>
    <p:sldId id="282" r:id="rId21"/>
    <p:sldId id="271" r:id="rId22"/>
    <p:sldId id="274" r:id="rId23"/>
    <p:sldId id="275" r:id="rId24"/>
    <p:sldId id="276" r:id="rId25"/>
    <p:sldId id="297" r:id="rId26"/>
    <p:sldId id="277" r:id="rId27"/>
    <p:sldId id="283" r:id="rId28"/>
    <p:sldId id="294" r:id="rId29"/>
    <p:sldId id="280" r:id="rId30"/>
    <p:sldId id="284" r:id="rId31"/>
    <p:sldId id="285" r:id="rId32"/>
    <p:sldId id="286" r:id="rId33"/>
    <p:sldId id="287" r:id="rId34"/>
    <p:sldId id="288" r:id="rId35"/>
    <p:sldId id="289" r:id="rId36"/>
    <p:sldId id="290" r:id="rId37"/>
    <p:sldId id="292" r:id="rId38"/>
    <p:sldId id="291"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19" autoAdjust="0"/>
  </p:normalViewPr>
  <p:slideViewPr>
    <p:cSldViewPr snapToGrid="0" snapToObjects="1">
      <p:cViewPr varScale="1">
        <p:scale>
          <a:sx n="71" d="100"/>
          <a:sy n="71" d="100"/>
        </p:scale>
        <p:origin x="111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F2B23-E09E-400A-8FF5-F44A892C8954}" type="doc">
      <dgm:prSet loTypeId="urn:microsoft.com/office/officeart/2005/8/layout/vList4" loCatId="list" qsTypeId="urn:microsoft.com/office/officeart/2005/8/quickstyle/simple1" qsCatId="simple" csTypeId="urn:microsoft.com/office/officeart/2005/8/colors/colorful4" csCatId="colorful" phldr="1"/>
      <dgm:spPr/>
      <dgm:t>
        <a:bodyPr/>
        <a:lstStyle/>
        <a:p>
          <a:endParaRPr lang="en-US"/>
        </a:p>
      </dgm:t>
    </dgm:pt>
    <dgm:pt modelId="{4F6BE5AC-6BA1-4F9C-AED4-FE2AC5715F18}">
      <dgm:prSet phldrT="[Text]"/>
      <dgm:spPr/>
      <dgm:t>
        <a:bodyPr/>
        <a:lstStyle/>
        <a:p>
          <a:r>
            <a:rPr lang="en-US" smtClean="0">
              <a:solidFill>
                <a:schemeClr val="bg1"/>
              </a:solidFill>
            </a:rPr>
            <a:t>Resolution</a:t>
          </a:r>
          <a:endParaRPr lang="en-US">
            <a:solidFill>
              <a:schemeClr val="bg1"/>
            </a:solidFill>
          </a:endParaRPr>
        </a:p>
      </dgm:t>
    </dgm:pt>
    <dgm:pt modelId="{FE70D96B-BC08-4465-9072-64C5690FD919}" type="parTrans" cxnId="{45EDDCE4-E498-421D-9DA8-D9A20182F92E}">
      <dgm:prSet/>
      <dgm:spPr/>
      <dgm:t>
        <a:bodyPr/>
        <a:lstStyle/>
        <a:p>
          <a:endParaRPr lang="en-US"/>
        </a:p>
      </dgm:t>
    </dgm:pt>
    <dgm:pt modelId="{AF25D03E-0AD2-4B9E-91DA-036B3BB2D50C}" type="sibTrans" cxnId="{45EDDCE4-E498-421D-9DA8-D9A20182F92E}">
      <dgm:prSet/>
      <dgm:spPr/>
      <dgm:t>
        <a:bodyPr/>
        <a:lstStyle/>
        <a:p>
          <a:endParaRPr lang="en-US"/>
        </a:p>
      </dgm:t>
    </dgm:pt>
    <dgm:pt modelId="{EA21B168-E191-437E-AE3B-51ACC68FC748}">
      <dgm:prSet/>
      <dgm:spPr/>
      <dgm:t>
        <a:bodyPr/>
        <a:lstStyle/>
        <a:p>
          <a:r>
            <a:rPr lang="en-US" smtClean="0">
              <a:solidFill>
                <a:schemeClr val="bg1"/>
              </a:solidFill>
            </a:rPr>
            <a:t>Smallest change in the measurable quantity that a sensor can detect.</a:t>
          </a:r>
          <a:endParaRPr lang="en-US" dirty="0">
            <a:solidFill>
              <a:schemeClr val="bg1"/>
            </a:solidFill>
          </a:endParaRPr>
        </a:p>
      </dgm:t>
    </dgm:pt>
    <dgm:pt modelId="{6F89094D-6C80-4983-B874-33D86328E6E4}" type="parTrans" cxnId="{41082AD5-135F-4726-8250-6EA4331DFE11}">
      <dgm:prSet/>
      <dgm:spPr/>
      <dgm:t>
        <a:bodyPr/>
        <a:lstStyle/>
        <a:p>
          <a:endParaRPr lang="en-US"/>
        </a:p>
      </dgm:t>
    </dgm:pt>
    <dgm:pt modelId="{41AD2578-0839-409D-A9A9-120EDA1BFA79}" type="sibTrans" cxnId="{41082AD5-135F-4726-8250-6EA4331DFE11}">
      <dgm:prSet/>
      <dgm:spPr/>
      <dgm:t>
        <a:bodyPr/>
        <a:lstStyle/>
        <a:p>
          <a:endParaRPr lang="en-US"/>
        </a:p>
      </dgm:t>
    </dgm:pt>
    <dgm:pt modelId="{D706904C-5FB4-4565-9E2F-8334EB476499}">
      <dgm:prSet/>
      <dgm:spPr/>
      <dgm:t>
        <a:bodyPr/>
        <a:lstStyle/>
        <a:p>
          <a:r>
            <a:rPr lang="en-US" smtClean="0"/>
            <a:t>Accuracy</a:t>
          </a:r>
          <a:endParaRPr lang="en-US" dirty="0"/>
        </a:p>
      </dgm:t>
    </dgm:pt>
    <dgm:pt modelId="{A6BB7067-4087-454D-8BA1-CBAACCFDCBBF}" type="parTrans" cxnId="{C9638CAA-2EDA-409E-A2EC-0AFC220DF77B}">
      <dgm:prSet/>
      <dgm:spPr/>
      <dgm:t>
        <a:bodyPr/>
        <a:lstStyle/>
        <a:p>
          <a:endParaRPr lang="en-US"/>
        </a:p>
      </dgm:t>
    </dgm:pt>
    <dgm:pt modelId="{B559E3AC-EEA5-47C9-8C46-2B4F17D5E139}" type="sibTrans" cxnId="{C9638CAA-2EDA-409E-A2EC-0AFC220DF77B}">
      <dgm:prSet/>
      <dgm:spPr/>
      <dgm:t>
        <a:bodyPr/>
        <a:lstStyle/>
        <a:p>
          <a:endParaRPr lang="en-US"/>
        </a:p>
      </dgm:t>
    </dgm:pt>
    <dgm:pt modelId="{6E7CF8C9-5EA0-4ADD-A0A3-B22C5EE2500C}">
      <dgm:prSet/>
      <dgm:spPr/>
      <dgm:t>
        <a:bodyPr/>
        <a:lstStyle/>
        <a:p>
          <a:r>
            <a:rPr lang="en-US" smtClean="0"/>
            <a:t>The ability of that sensor to measure the environment of a system as close to its true measure as possible</a:t>
          </a:r>
          <a:endParaRPr lang="en-US" dirty="0"/>
        </a:p>
      </dgm:t>
    </dgm:pt>
    <dgm:pt modelId="{C95F3283-C90D-4246-B8BA-2610EB30C26B}" type="parTrans" cxnId="{8EA49AD1-B1B3-4EAA-B586-265144D0C9EE}">
      <dgm:prSet/>
      <dgm:spPr/>
      <dgm:t>
        <a:bodyPr/>
        <a:lstStyle/>
        <a:p>
          <a:endParaRPr lang="en-US"/>
        </a:p>
      </dgm:t>
    </dgm:pt>
    <dgm:pt modelId="{35D55F77-F9A7-49B4-ABDD-6A42EB75EDF7}" type="sibTrans" cxnId="{8EA49AD1-B1B3-4EAA-B586-265144D0C9EE}">
      <dgm:prSet/>
      <dgm:spPr/>
      <dgm:t>
        <a:bodyPr/>
        <a:lstStyle/>
        <a:p>
          <a:endParaRPr lang="en-US"/>
        </a:p>
      </dgm:t>
    </dgm:pt>
    <dgm:pt modelId="{B4F693E7-5770-4776-A9CF-BF81816057E4}">
      <dgm:prSet/>
      <dgm:spPr/>
      <dgm:t>
        <a:bodyPr/>
        <a:lstStyle/>
        <a:p>
          <a:r>
            <a:rPr lang="en-US" smtClean="0"/>
            <a:t>Precision</a:t>
          </a:r>
          <a:endParaRPr lang="en-US" dirty="0"/>
        </a:p>
      </dgm:t>
    </dgm:pt>
    <dgm:pt modelId="{766645F0-87DF-4DA3-B76A-CCB40D3AA64B}" type="parTrans" cxnId="{DF6CE04F-896C-41FF-BFA3-AE8DF6983E97}">
      <dgm:prSet/>
      <dgm:spPr/>
      <dgm:t>
        <a:bodyPr/>
        <a:lstStyle/>
        <a:p>
          <a:endParaRPr lang="en-US"/>
        </a:p>
      </dgm:t>
    </dgm:pt>
    <dgm:pt modelId="{68EEC97F-7CE3-4DF3-8348-7C7024E07AF0}" type="sibTrans" cxnId="{DF6CE04F-896C-41FF-BFA3-AE8DF6983E97}">
      <dgm:prSet/>
      <dgm:spPr/>
      <dgm:t>
        <a:bodyPr/>
        <a:lstStyle/>
        <a:p>
          <a:endParaRPr lang="en-US"/>
        </a:p>
      </dgm:t>
    </dgm:pt>
    <dgm:pt modelId="{6CA1380E-632D-49EC-A8B2-26666BB69309}">
      <dgm:prSet/>
      <dgm:spPr/>
      <dgm:t>
        <a:bodyPr/>
        <a:lstStyle/>
        <a:p>
          <a:r>
            <a:rPr lang="en-US" smtClean="0"/>
            <a:t>The principle of repeatability governs the precision of a sensor</a:t>
          </a:r>
          <a:endParaRPr lang="en-US" dirty="0"/>
        </a:p>
      </dgm:t>
    </dgm:pt>
    <dgm:pt modelId="{727D876A-192A-402F-9C3C-16F79D2825CE}" type="parTrans" cxnId="{0194663C-8853-4429-826D-7CA15FC3C794}">
      <dgm:prSet/>
      <dgm:spPr/>
      <dgm:t>
        <a:bodyPr/>
        <a:lstStyle/>
        <a:p>
          <a:endParaRPr lang="en-US"/>
        </a:p>
      </dgm:t>
    </dgm:pt>
    <dgm:pt modelId="{75935670-359B-4CDD-9FC7-A67817226C25}" type="sibTrans" cxnId="{0194663C-8853-4429-826D-7CA15FC3C794}">
      <dgm:prSet/>
      <dgm:spPr/>
      <dgm:t>
        <a:bodyPr/>
        <a:lstStyle/>
        <a:p>
          <a:endParaRPr lang="en-US"/>
        </a:p>
      </dgm:t>
    </dgm:pt>
    <dgm:pt modelId="{69094A2D-836C-4BC1-ABA9-23295336393A}" type="pres">
      <dgm:prSet presAssocID="{A21F2B23-E09E-400A-8FF5-F44A892C8954}" presName="linear" presStyleCnt="0">
        <dgm:presLayoutVars>
          <dgm:dir/>
          <dgm:resizeHandles val="exact"/>
        </dgm:presLayoutVars>
      </dgm:prSet>
      <dgm:spPr/>
    </dgm:pt>
    <dgm:pt modelId="{D55ACE70-881C-461F-9C4D-FC070F76913C}" type="pres">
      <dgm:prSet presAssocID="{4F6BE5AC-6BA1-4F9C-AED4-FE2AC5715F18}" presName="comp" presStyleCnt="0"/>
      <dgm:spPr/>
    </dgm:pt>
    <dgm:pt modelId="{8515FAEE-DFB9-485D-BAA8-0E8EF3A7EE77}" type="pres">
      <dgm:prSet presAssocID="{4F6BE5AC-6BA1-4F9C-AED4-FE2AC5715F18}" presName="box" presStyleLbl="node1" presStyleIdx="0" presStyleCnt="3"/>
      <dgm:spPr/>
      <dgm:t>
        <a:bodyPr/>
        <a:lstStyle/>
        <a:p>
          <a:endParaRPr lang="en-US"/>
        </a:p>
      </dgm:t>
    </dgm:pt>
    <dgm:pt modelId="{FB2B9305-8807-4F49-A7B9-784DD2A1EE5D}" type="pres">
      <dgm:prSet presAssocID="{4F6BE5AC-6BA1-4F9C-AED4-FE2AC5715F18}" presName="img" presStyleLbl="fgImgPlace1" presStyleIdx="0" presStyleCnt="3"/>
      <dgm:spPr>
        <a:blipFill rotWithShape="1">
          <a:blip xmlns:r="http://schemas.openxmlformats.org/officeDocument/2006/relationships" r:embed="rId1"/>
          <a:stretch>
            <a:fillRect/>
          </a:stretch>
        </a:blipFill>
      </dgm:spPr>
    </dgm:pt>
    <dgm:pt modelId="{4263EAFC-C2C9-46E3-8B58-8C8E3ABC5EAC}" type="pres">
      <dgm:prSet presAssocID="{4F6BE5AC-6BA1-4F9C-AED4-FE2AC5715F18}" presName="text" presStyleLbl="node1" presStyleIdx="0" presStyleCnt="3">
        <dgm:presLayoutVars>
          <dgm:bulletEnabled val="1"/>
        </dgm:presLayoutVars>
      </dgm:prSet>
      <dgm:spPr/>
      <dgm:t>
        <a:bodyPr/>
        <a:lstStyle/>
        <a:p>
          <a:endParaRPr lang="en-US"/>
        </a:p>
      </dgm:t>
    </dgm:pt>
    <dgm:pt modelId="{475611E8-477A-4AD2-95D9-22BA115DB58D}" type="pres">
      <dgm:prSet presAssocID="{AF25D03E-0AD2-4B9E-91DA-036B3BB2D50C}" presName="spacer" presStyleCnt="0"/>
      <dgm:spPr/>
    </dgm:pt>
    <dgm:pt modelId="{ED96353F-77CA-419F-8FB1-0433E35DDF2D}" type="pres">
      <dgm:prSet presAssocID="{D706904C-5FB4-4565-9E2F-8334EB476499}" presName="comp" presStyleCnt="0"/>
      <dgm:spPr/>
    </dgm:pt>
    <dgm:pt modelId="{82761727-C16D-46D1-8833-9F57448F76B9}" type="pres">
      <dgm:prSet presAssocID="{D706904C-5FB4-4565-9E2F-8334EB476499}" presName="box" presStyleLbl="node1" presStyleIdx="1" presStyleCnt="3"/>
      <dgm:spPr/>
    </dgm:pt>
    <dgm:pt modelId="{DC221098-8B7B-4802-AA5E-CDA6AED3595B}" type="pres">
      <dgm:prSet presAssocID="{D706904C-5FB4-4565-9E2F-8334EB476499}" presName="img" presStyleLbl="fgImgPlace1" presStyleIdx="1" presStyleCnt="3"/>
      <dgm:spPr>
        <a:blipFill rotWithShape="1">
          <a:blip xmlns:r="http://schemas.openxmlformats.org/officeDocument/2006/relationships" r:embed="rId2"/>
          <a:stretch>
            <a:fillRect/>
          </a:stretch>
        </a:blipFill>
      </dgm:spPr>
    </dgm:pt>
    <dgm:pt modelId="{D7F6D430-B51F-4BB1-A453-24B719194810}" type="pres">
      <dgm:prSet presAssocID="{D706904C-5FB4-4565-9E2F-8334EB476499}" presName="text" presStyleLbl="node1" presStyleIdx="1" presStyleCnt="3">
        <dgm:presLayoutVars>
          <dgm:bulletEnabled val="1"/>
        </dgm:presLayoutVars>
      </dgm:prSet>
      <dgm:spPr/>
    </dgm:pt>
    <dgm:pt modelId="{D321EC3B-CFB5-4BBA-BE7C-6B94A8DC58E5}" type="pres">
      <dgm:prSet presAssocID="{B559E3AC-EEA5-47C9-8C46-2B4F17D5E139}" presName="spacer" presStyleCnt="0"/>
      <dgm:spPr/>
    </dgm:pt>
    <dgm:pt modelId="{4CCA9A7D-2698-4928-88A6-8204B4944631}" type="pres">
      <dgm:prSet presAssocID="{B4F693E7-5770-4776-A9CF-BF81816057E4}" presName="comp" presStyleCnt="0"/>
      <dgm:spPr/>
    </dgm:pt>
    <dgm:pt modelId="{4B9845C8-1009-4761-B2EC-8D5099B57EE2}" type="pres">
      <dgm:prSet presAssocID="{B4F693E7-5770-4776-A9CF-BF81816057E4}" presName="box" presStyleLbl="node1" presStyleIdx="2" presStyleCnt="3"/>
      <dgm:spPr/>
      <dgm:t>
        <a:bodyPr/>
        <a:lstStyle/>
        <a:p>
          <a:endParaRPr lang="en-US"/>
        </a:p>
      </dgm:t>
    </dgm:pt>
    <dgm:pt modelId="{FE98B1D6-AE6B-4ACE-8AE0-06B1E1C16FD4}" type="pres">
      <dgm:prSet presAssocID="{B4F693E7-5770-4776-A9CF-BF81816057E4}" presName="img" presStyleLbl="fgImgPlace1" presStyleIdx="2" presStyleCnt="3"/>
      <dgm:spPr>
        <a:blipFill rotWithShape="1">
          <a:blip xmlns:r="http://schemas.openxmlformats.org/officeDocument/2006/relationships" r:embed="rId3"/>
          <a:stretch>
            <a:fillRect/>
          </a:stretch>
        </a:blipFill>
      </dgm:spPr>
    </dgm:pt>
    <dgm:pt modelId="{599CE82F-99BD-4E16-9D4D-4F05C4721840}" type="pres">
      <dgm:prSet presAssocID="{B4F693E7-5770-4776-A9CF-BF81816057E4}" presName="text" presStyleLbl="node1" presStyleIdx="2" presStyleCnt="3">
        <dgm:presLayoutVars>
          <dgm:bulletEnabled val="1"/>
        </dgm:presLayoutVars>
      </dgm:prSet>
      <dgm:spPr/>
      <dgm:t>
        <a:bodyPr/>
        <a:lstStyle/>
        <a:p>
          <a:endParaRPr lang="en-US"/>
        </a:p>
      </dgm:t>
    </dgm:pt>
  </dgm:ptLst>
  <dgm:cxnLst>
    <dgm:cxn modelId="{C9638CAA-2EDA-409E-A2EC-0AFC220DF77B}" srcId="{A21F2B23-E09E-400A-8FF5-F44A892C8954}" destId="{D706904C-5FB4-4565-9E2F-8334EB476499}" srcOrd="1" destOrd="0" parTransId="{A6BB7067-4087-454D-8BA1-CBAACCFDCBBF}" sibTransId="{B559E3AC-EEA5-47C9-8C46-2B4F17D5E139}"/>
    <dgm:cxn modelId="{41082AD5-135F-4726-8250-6EA4331DFE11}" srcId="{4F6BE5AC-6BA1-4F9C-AED4-FE2AC5715F18}" destId="{EA21B168-E191-437E-AE3B-51ACC68FC748}" srcOrd="0" destOrd="0" parTransId="{6F89094D-6C80-4983-B874-33D86328E6E4}" sibTransId="{41AD2578-0839-409D-A9A9-120EDA1BFA79}"/>
    <dgm:cxn modelId="{45EDDCE4-E498-421D-9DA8-D9A20182F92E}" srcId="{A21F2B23-E09E-400A-8FF5-F44A892C8954}" destId="{4F6BE5AC-6BA1-4F9C-AED4-FE2AC5715F18}" srcOrd="0" destOrd="0" parTransId="{FE70D96B-BC08-4465-9072-64C5690FD919}" sibTransId="{AF25D03E-0AD2-4B9E-91DA-036B3BB2D50C}"/>
    <dgm:cxn modelId="{F70672C9-8985-4CF2-BA75-7284358F739A}" type="presOf" srcId="{EA21B168-E191-437E-AE3B-51ACC68FC748}" destId="{8515FAEE-DFB9-485D-BAA8-0E8EF3A7EE77}" srcOrd="0" destOrd="1" presId="urn:microsoft.com/office/officeart/2005/8/layout/vList4"/>
    <dgm:cxn modelId="{DF6CE04F-896C-41FF-BFA3-AE8DF6983E97}" srcId="{A21F2B23-E09E-400A-8FF5-F44A892C8954}" destId="{B4F693E7-5770-4776-A9CF-BF81816057E4}" srcOrd="2" destOrd="0" parTransId="{766645F0-87DF-4DA3-B76A-CCB40D3AA64B}" sibTransId="{68EEC97F-7CE3-4DF3-8348-7C7024E07AF0}"/>
    <dgm:cxn modelId="{FECD6879-5879-40AF-9103-E42B58F7F8D3}" type="presOf" srcId="{D706904C-5FB4-4565-9E2F-8334EB476499}" destId="{D7F6D430-B51F-4BB1-A453-24B719194810}" srcOrd="1" destOrd="0" presId="urn:microsoft.com/office/officeart/2005/8/layout/vList4"/>
    <dgm:cxn modelId="{0EE0A623-8BF8-4D4C-A723-D8F39AF6F974}" type="presOf" srcId="{4F6BE5AC-6BA1-4F9C-AED4-FE2AC5715F18}" destId="{8515FAEE-DFB9-485D-BAA8-0E8EF3A7EE77}" srcOrd="0" destOrd="0" presId="urn:microsoft.com/office/officeart/2005/8/layout/vList4"/>
    <dgm:cxn modelId="{0194663C-8853-4429-826D-7CA15FC3C794}" srcId="{B4F693E7-5770-4776-A9CF-BF81816057E4}" destId="{6CA1380E-632D-49EC-A8B2-26666BB69309}" srcOrd="0" destOrd="0" parTransId="{727D876A-192A-402F-9C3C-16F79D2825CE}" sibTransId="{75935670-359B-4CDD-9FC7-A67817226C25}"/>
    <dgm:cxn modelId="{F9D7A65F-425B-4CD1-98B1-46F720776261}" type="presOf" srcId="{EA21B168-E191-437E-AE3B-51ACC68FC748}" destId="{4263EAFC-C2C9-46E3-8B58-8C8E3ABC5EAC}" srcOrd="1" destOrd="1" presId="urn:microsoft.com/office/officeart/2005/8/layout/vList4"/>
    <dgm:cxn modelId="{8EA49AD1-B1B3-4EAA-B586-265144D0C9EE}" srcId="{D706904C-5FB4-4565-9E2F-8334EB476499}" destId="{6E7CF8C9-5EA0-4ADD-A0A3-B22C5EE2500C}" srcOrd="0" destOrd="0" parTransId="{C95F3283-C90D-4246-B8BA-2610EB30C26B}" sibTransId="{35D55F77-F9A7-49B4-ABDD-6A42EB75EDF7}"/>
    <dgm:cxn modelId="{41C9795A-16D2-46F0-A505-02841C4E494E}" type="presOf" srcId="{D706904C-5FB4-4565-9E2F-8334EB476499}" destId="{82761727-C16D-46D1-8833-9F57448F76B9}" srcOrd="0" destOrd="0" presId="urn:microsoft.com/office/officeart/2005/8/layout/vList4"/>
    <dgm:cxn modelId="{50AFB38F-3D87-43F7-9F94-84D3AB9BB9B0}" type="presOf" srcId="{4F6BE5AC-6BA1-4F9C-AED4-FE2AC5715F18}" destId="{4263EAFC-C2C9-46E3-8B58-8C8E3ABC5EAC}" srcOrd="1" destOrd="0" presId="urn:microsoft.com/office/officeart/2005/8/layout/vList4"/>
    <dgm:cxn modelId="{0CB50135-F30E-478E-B97A-B72A9685C24E}" type="presOf" srcId="{6E7CF8C9-5EA0-4ADD-A0A3-B22C5EE2500C}" destId="{82761727-C16D-46D1-8833-9F57448F76B9}" srcOrd="0" destOrd="1" presId="urn:microsoft.com/office/officeart/2005/8/layout/vList4"/>
    <dgm:cxn modelId="{9F914527-3B3D-4EB1-9669-7A8DC55F55CB}" type="presOf" srcId="{A21F2B23-E09E-400A-8FF5-F44A892C8954}" destId="{69094A2D-836C-4BC1-ABA9-23295336393A}" srcOrd="0" destOrd="0" presId="urn:microsoft.com/office/officeart/2005/8/layout/vList4"/>
    <dgm:cxn modelId="{AEF1A136-25DB-41CC-AB29-288075D5F295}" type="presOf" srcId="{6CA1380E-632D-49EC-A8B2-26666BB69309}" destId="{4B9845C8-1009-4761-B2EC-8D5099B57EE2}" srcOrd="0" destOrd="1" presId="urn:microsoft.com/office/officeart/2005/8/layout/vList4"/>
    <dgm:cxn modelId="{9C313769-9899-45AF-8DA5-8A2223BA7BAC}" type="presOf" srcId="{B4F693E7-5770-4776-A9CF-BF81816057E4}" destId="{4B9845C8-1009-4761-B2EC-8D5099B57EE2}" srcOrd="0" destOrd="0" presId="urn:microsoft.com/office/officeart/2005/8/layout/vList4"/>
    <dgm:cxn modelId="{EF72DE59-4769-4EEF-888B-DB792BE0C0A1}" type="presOf" srcId="{6CA1380E-632D-49EC-A8B2-26666BB69309}" destId="{599CE82F-99BD-4E16-9D4D-4F05C4721840}" srcOrd="1" destOrd="1" presId="urn:microsoft.com/office/officeart/2005/8/layout/vList4"/>
    <dgm:cxn modelId="{9170BFBC-4202-4B4D-B2EE-AE87B7615B3D}" type="presOf" srcId="{B4F693E7-5770-4776-A9CF-BF81816057E4}" destId="{599CE82F-99BD-4E16-9D4D-4F05C4721840}" srcOrd="1" destOrd="0" presId="urn:microsoft.com/office/officeart/2005/8/layout/vList4"/>
    <dgm:cxn modelId="{8CEC5D8C-4273-4AF5-978D-7505610AAA26}" type="presOf" srcId="{6E7CF8C9-5EA0-4ADD-A0A3-B22C5EE2500C}" destId="{D7F6D430-B51F-4BB1-A453-24B719194810}" srcOrd="1" destOrd="1" presId="urn:microsoft.com/office/officeart/2005/8/layout/vList4"/>
    <dgm:cxn modelId="{8AC53294-5613-4497-A89C-6003EBE99161}" type="presParOf" srcId="{69094A2D-836C-4BC1-ABA9-23295336393A}" destId="{D55ACE70-881C-461F-9C4D-FC070F76913C}" srcOrd="0" destOrd="0" presId="urn:microsoft.com/office/officeart/2005/8/layout/vList4"/>
    <dgm:cxn modelId="{5D9014AD-AD56-4A9A-8EB3-A6730BF48647}" type="presParOf" srcId="{D55ACE70-881C-461F-9C4D-FC070F76913C}" destId="{8515FAEE-DFB9-485D-BAA8-0E8EF3A7EE77}" srcOrd="0" destOrd="0" presId="urn:microsoft.com/office/officeart/2005/8/layout/vList4"/>
    <dgm:cxn modelId="{06CF4620-3175-43F8-84E3-7E9819E3020B}" type="presParOf" srcId="{D55ACE70-881C-461F-9C4D-FC070F76913C}" destId="{FB2B9305-8807-4F49-A7B9-784DD2A1EE5D}" srcOrd="1" destOrd="0" presId="urn:microsoft.com/office/officeart/2005/8/layout/vList4"/>
    <dgm:cxn modelId="{6FB190DF-BDE3-4F88-9605-16D092C27D70}" type="presParOf" srcId="{D55ACE70-881C-461F-9C4D-FC070F76913C}" destId="{4263EAFC-C2C9-46E3-8B58-8C8E3ABC5EAC}" srcOrd="2" destOrd="0" presId="urn:microsoft.com/office/officeart/2005/8/layout/vList4"/>
    <dgm:cxn modelId="{D9614F2C-E928-4844-B8E1-F4C457A80A25}" type="presParOf" srcId="{69094A2D-836C-4BC1-ABA9-23295336393A}" destId="{475611E8-477A-4AD2-95D9-22BA115DB58D}" srcOrd="1" destOrd="0" presId="urn:microsoft.com/office/officeart/2005/8/layout/vList4"/>
    <dgm:cxn modelId="{EEB824EF-4EE4-4D15-B904-84CF901F3B9A}" type="presParOf" srcId="{69094A2D-836C-4BC1-ABA9-23295336393A}" destId="{ED96353F-77CA-419F-8FB1-0433E35DDF2D}" srcOrd="2" destOrd="0" presId="urn:microsoft.com/office/officeart/2005/8/layout/vList4"/>
    <dgm:cxn modelId="{76F6F8B2-FD9D-4360-875C-4FCF55E40C15}" type="presParOf" srcId="{ED96353F-77CA-419F-8FB1-0433E35DDF2D}" destId="{82761727-C16D-46D1-8833-9F57448F76B9}" srcOrd="0" destOrd="0" presId="urn:microsoft.com/office/officeart/2005/8/layout/vList4"/>
    <dgm:cxn modelId="{4F15A7A5-6A45-45A7-9E18-0DA5F8BAC24C}" type="presParOf" srcId="{ED96353F-77CA-419F-8FB1-0433E35DDF2D}" destId="{DC221098-8B7B-4802-AA5E-CDA6AED3595B}" srcOrd="1" destOrd="0" presId="urn:microsoft.com/office/officeart/2005/8/layout/vList4"/>
    <dgm:cxn modelId="{8AC7163C-226F-4834-ABDA-D27ADE6CCA3B}" type="presParOf" srcId="{ED96353F-77CA-419F-8FB1-0433E35DDF2D}" destId="{D7F6D430-B51F-4BB1-A453-24B719194810}" srcOrd="2" destOrd="0" presId="urn:microsoft.com/office/officeart/2005/8/layout/vList4"/>
    <dgm:cxn modelId="{9B44D823-429B-4FE1-B592-C26A682ECCA7}" type="presParOf" srcId="{69094A2D-836C-4BC1-ABA9-23295336393A}" destId="{D321EC3B-CFB5-4BBA-BE7C-6B94A8DC58E5}" srcOrd="3" destOrd="0" presId="urn:microsoft.com/office/officeart/2005/8/layout/vList4"/>
    <dgm:cxn modelId="{45468D91-F030-49BF-9602-C142B35F4BFC}" type="presParOf" srcId="{69094A2D-836C-4BC1-ABA9-23295336393A}" destId="{4CCA9A7D-2698-4928-88A6-8204B4944631}" srcOrd="4" destOrd="0" presId="urn:microsoft.com/office/officeart/2005/8/layout/vList4"/>
    <dgm:cxn modelId="{00EE79B0-678B-450B-8B34-204D8783B185}" type="presParOf" srcId="{4CCA9A7D-2698-4928-88A6-8204B4944631}" destId="{4B9845C8-1009-4761-B2EC-8D5099B57EE2}" srcOrd="0" destOrd="0" presId="urn:microsoft.com/office/officeart/2005/8/layout/vList4"/>
    <dgm:cxn modelId="{E0DC7382-8086-40E3-BE65-BA1399CD66D0}" type="presParOf" srcId="{4CCA9A7D-2698-4928-88A6-8204B4944631}" destId="{FE98B1D6-AE6B-4ACE-8AE0-06B1E1C16FD4}" srcOrd="1" destOrd="0" presId="urn:microsoft.com/office/officeart/2005/8/layout/vList4"/>
    <dgm:cxn modelId="{5FE1AB5E-0242-448C-9C76-4DA20074DF84}" type="presParOf" srcId="{4CCA9A7D-2698-4928-88A6-8204B4944631}" destId="{599CE82F-99BD-4E16-9D4D-4F05C4721840}"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611D5A-14DF-4BA0-A660-AEBD5C9D0313}" type="doc">
      <dgm:prSet loTypeId="urn:microsoft.com/office/officeart/2005/8/layout/radial5" loCatId="cycle" qsTypeId="urn:microsoft.com/office/officeart/2005/8/quickstyle/simple1" qsCatId="simple" csTypeId="urn:microsoft.com/office/officeart/2005/8/colors/colorful1" csCatId="colorful" phldr="1"/>
      <dgm:spPr/>
      <dgm:t>
        <a:bodyPr/>
        <a:lstStyle/>
        <a:p>
          <a:endParaRPr lang="en-US"/>
        </a:p>
      </dgm:t>
    </dgm:pt>
    <dgm:pt modelId="{2FF6BD14-A976-4753-B0E8-78141065489C}">
      <dgm:prSet phldrT="[Text]" custT="1"/>
      <dgm:spPr/>
      <dgm:t>
        <a:bodyPr/>
        <a:lstStyle/>
        <a:p>
          <a:r>
            <a:rPr lang="en-US" sz="2000" dirty="0" smtClean="0">
              <a:solidFill>
                <a:schemeClr val="bg1"/>
              </a:solidFill>
              <a:latin typeface="Bookman Old Style" panose="02050604050505020204" pitchFamily="18" charset="0"/>
            </a:rPr>
            <a:t>Actuator Characteristics</a:t>
          </a:r>
          <a:endParaRPr lang="en-US" sz="2000" dirty="0">
            <a:solidFill>
              <a:schemeClr val="bg1"/>
            </a:solidFill>
            <a:latin typeface="Bookman Old Style" panose="02050604050505020204" pitchFamily="18" charset="0"/>
          </a:endParaRPr>
        </a:p>
      </dgm:t>
    </dgm:pt>
    <dgm:pt modelId="{B2B5899A-5436-4112-81DD-E4568598583F}" type="parTrans" cxnId="{26098096-EB0E-4351-834C-4EDB3CFD56CF}">
      <dgm:prSet/>
      <dgm:spPr/>
      <dgm:t>
        <a:bodyPr/>
        <a:lstStyle/>
        <a:p>
          <a:endParaRPr lang="en-US" sz="3200">
            <a:solidFill>
              <a:schemeClr val="bg1"/>
            </a:solidFill>
            <a:latin typeface="Bookman Old Style" panose="02050604050505020204" pitchFamily="18" charset="0"/>
          </a:endParaRPr>
        </a:p>
      </dgm:t>
    </dgm:pt>
    <dgm:pt modelId="{66540192-3D97-46CB-B6A0-E4211E266CA0}" type="sibTrans" cxnId="{26098096-EB0E-4351-834C-4EDB3CFD56CF}">
      <dgm:prSet/>
      <dgm:spPr/>
      <dgm:t>
        <a:bodyPr/>
        <a:lstStyle/>
        <a:p>
          <a:endParaRPr lang="en-US" sz="3200">
            <a:solidFill>
              <a:schemeClr val="bg1"/>
            </a:solidFill>
            <a:latin typeface="Bookman Old Style" panose="02050604050505020204" pitchFamily="18" charset="0"/>
          </a:endParaRPr>
        </a:p>
      </dgm:t>
    </dgm:pt>
    <dgm:pt modelId="{AEE9CB69-E82C-4841-98F6-067A861CBFD3}">
      <dgm:prSet phldrT="[Text]" custT="1"/>
      <dgm:spPr/>
      <dgm:t>
        <a:bodyPr/>
        <a:lstStyle/>
        <a:p>
          <a:r>
            <a:rPr lang="en-US" sz="2000" dirty="0" smtClean="0">
              <a:solidFill>
                <a:schemeClr val="bg1"/>
              </a:solidFill>
              <a:latin typeface="Bookman Old Style" panose="02050604050505020204" pitchFamily="18" charset="0"/>
            </a:rPr>
            <a:t>Weight</a:t>
          </a:r>
          <a:endParaRPr lang="en-US" sz="2000" dirty="0">
            <a:solidFill>
              <a:schemeClr val="bg1"/>
            </a:solidFill>
            <a:latin typeface="Bookman Old Style" panose="02050604050505020204" pitchFamily="18" charset="0"/>
          </a:endParaRPr>
        </a:p>
      </dgm:t>
    </dgm:pt>
    <dgm:pt modelId="{41E91B00-3884-4E83-9CCC-B014E176F94B}" type="parTrans" cxnId="{5208B83C-A249-4177-A3DD-8D0AE942270E}">
      <dgm:prSet custT="1"/>
      <dgm:spPr/>
      <dgm:t>
        <a:bodyPr/>
        <a:lstStyle/>
        <a:p>
          <a:endParaRPr lang="en-US" sz="1800">
            <a:solidFill>
              <a:schemeClr val="bg1"/>
            </a:solidFill>
            <a:latin typeface="Bookman Old Style" panose="02050604050505020204" pitchFamily="18" charset="0"/>
          </a:endParaRPr>
        </a:p>
      </dgm:t>
    </dgm:pt>
    <dgm:pt modelId="{FF2A22D1-81EC-42E6-B487-375DA2FEA2C0}" type="sibTrans" cxnId="{5208B83C-A249-4177-A3DD-8D0AE942270E}">
      <dgm:prSet/>
      <dgm:spPr/>
      <dgm:t>
        <a:bodyPr/>
        <a:lstStyle/>
        <a:p>
          <a:endParaRPr lang="en-US" sz="3200">
            <a:solidFill>
              <a:schemeClr val="bg1"/>
            </a:solidFill>
            <a:latin typeface="Bookman Old Style" panose="02050604050505020204" pitchFamily="18" charset="0"/>
          </a:endParaRPr>
        </a:p>
      </dgm:t>
    </dgm:pt>
    <dgm:pt modelId="{176C2590-C50D-4438-848C-168CB12E84D0}">
      <dgm:prSet phldrT="[Text]" custT="1"/>
      <dgm:spPr/>
      <dgm:t>
        <a:bodyPr/>
        <a:lstStyle/>
        <a:p>
          <a:r>
            <a:rPr lang="en-US" sz="2000" dirty="0" smtClean="0">
              <a:solidFill>
                <a:schemeClr val="bg1"/>
              </a:solidFill>
              <a:latin typeface="Bookman Old Style" panose="02050604050505020204" pitchFamily="18" charset="0"/>
            </a:rPr>
            <a:t>Power Rating</a:t>
          </a:r>
          <a:endParaRPr lang="en-US" sz="2000" dirty="0">
            <a:solidFill>
              <a:schemeClr val="bg1"/>
            </a:solidFill>
            <a:latin typeface="Bookman Old Style" panose="02050604050505020204" pitchFamily="18" charset="0"/>
          </a:endParaRPr>
        </a:p>
      </dgm:t>
    </dgm:pt>
    <dgm:pt modelId="{E8BC3875-2C2A-40AA-86BC-55D4A951B40C}" type="parTrans" cxnId="{0948E2D4-8CBB-4C50-B19C-A24D035F8986}">
      <dgm:prSet custT="1"/>
      <dgm:spPr/>
      <dgm:t>
        <a:bodyPr/>
        <a:lstStyle/>
        <a:p>
          <a:endParaRPr lang="en-US" sz="1800">
            <a:solidFill>
              <a:schemeClr val="bg1"/>
            </a:solidFill>
            <a:latin typeface="Bookman Old Style" panose="02050604050505020204" pitchFamily="18" charset="0"/>
          </a:endParaRPr>
        </a:p>
      </dgm:t>
    </dgm:pt>
    <dgm:pt modelId="{D826D7C9-3FB9-4CA0-BE9C-9DF363578EEE}" type="sibTrans" cxnId="{0948E2D4-8CBB-4C50-B19C-A24D035F8986}">
      <dgm:prSet/>
      <dgm:spPr/>
      <dgm:t>
        <a:bodyPr/>
        <a:lstStyle/>
        <a:p>
          <a:endParaRPr lang="en-US" sz="3200">
            <a:solidFill>
              <a:schemeClr val="bg1"/>
            </a:solidFill>
            <a:latin typeface="Bookman Old Style" panose="02050604050505020204" pitchFamily="18" charset="0"/>
          </a:endParaRPr>
        </a:p>
      </dgm:t>
    </dgm:pt>
    <dgm:pt modelId="{D17CAC13-714F-40ED-A205-A10B665CD578}">
      <dgm:prSet phldrT="[Text]" custT="1"/>
      <dgm:spPr/>
      <dgm:t>
        <a:bodyPr/>
        <a:lstStyle/>
        <a:p>
          <a:r>
            <a:rPr lang="en-US" sz="2000" dirty="0" smtClean="0">
              <a:solidFill>
                <a:schemeClr val="bg1"/>
              </a:solidFill>
              <a:latin typeface="Bookman Old Style" panose="02050604050505020204" pitchFamily="18" charset="0"/>
            </a:rPr>
            <a:t>Torque to Weight Ratio</a:t>
          </a:r>
          <a:endParaRPr lang="en-US" sz="2000" dirty="0">
            <a:solidFill>
              <a:schemeClr val="bg1"/>
            </a:solidFill>
            <a:latin typeface="Bookman Old Style" panose="02050604050505020204" pitchFamily="18" charset="0"/>
          </a:endParaRPr>
        </a:p>
      </dgm:t>
    </dgm:pt>
    <dgm:pt modelId="{AD376CD3-D215-4645-9415-6EF1726C3DD1}" type="parTrans" cxnId="{94D9702E-A78D-4122-AB1C-C4AF557A7B78}">
      <dgm:prSet custT="1"/>
      <dgm:spPr/>
      <dgm:t>
        <a:bodyPr/>
        <a:lstStyle/>
        <a:p>
          <a:endParaRPr lang="en-US" sz="1800">
            <a:solidFill>
              <a:schemeClr val="bg1"/>
            </a:solidFill>
            <a:latin typeface="Bookman Old Style" panose="02050604050505020204" pitchFamily="18" charset="0"/>
          </a:endParaRPr>
        </a:p>
      </dgm:t>
    </dgm:pt>
    <dgm:pt modelId="{91374706-60FF-4A1D-9686-3D9CA14D977D}" type="sibTrans" cxnId="{94D9702E-A78D-4122-AB1C-C4AF557A7B78}">
      <dgm:prSet/>
      <dgm:spPr/>
      <dgm:t>
        <a:bodyPr/>
        <a:lstStyle/>
        <a:p>
          <a:endParaRPr lang="en-US" sz="3200">
            <a:solidFill>
              <a:schemeClr val="bg1"/>
            </a:solidFill>
            <a:latin typeface="Bookman Old Style" panose="02050604050505020204" pitchFamily="18" charset="0"/>
          </a:endParaRPr>
        </a:p>
      </dgm:t>
    </dgm:pt>
    <dgm:pt modelId="{9794CA21-079A-40C9-89A8-B5C4FAC29F05}">
      <dgm:prSet phldrT="[Text]" custT="1"/>
      <dgm:spPr/>
      <dgm:t>
        <a:bodyPr/>
        <a:lstStyle/>
        <a:p>
          <a:r>
            <a:rPr lang="en-US" sz="1400" dirty="0" smtClean="0">
              <a:solidFill>
                <a:schemeClr val="bg1"/>
              </a:solidFill>
              <a:latin typeface="Bookman Old Style" panose="02050604050505020204" pitchFamily="18" charset="0"/>
            </a:rPr>
            <a:t>Stiffness &amp; Compliance</a:t>
          </a:r>
          <a:endParaRPr lang="en-US" sz="1400" dirty="0">
            <a:solidFill>
              <a:schemeClr val="bg1"/>
            </a:solidFill>
            <a:latin typeface="Bookman Old Style" panose="02050604050505020204" pitchFamily="18" charset="0"/>
          </a:endParaRPr>
        </a:p>
      </dgm:t>
    </dgm:pt>
    <dgm:pt modelId="{587A04C3-DE2E-446B-8358-2E3D15E8A793}" type="parTrans" cxnId="{0393C374-1035-411F-A543-637931E02EEA}">
      <dgm:prSet custT="1"/>
      <dgm:spPr/>
      <dgm:t>
        <a:bodyPr/>
        <a:lstStyle/>
        <a:p>
          <a:endParaRPr lang="en-US" sz="1800">
            <a:solidFill>
              <a:schemeClr val="bg1"/>
            </a:solidFill>
            <a:latin typeface="Bookman Old Style" panose="02050604050505020204" pitchFamily="18" charset="0"/>
          </a:endParaRPr>
        </a:p>
      </dgm:t>
    </dgm:pt>
    <dgm:pt modelId="{3C7514C1-3A61-4444-A75F-BE725991BAD7}" type="sibTrans" cxnId="{0393C374-1035-411F-A543-637931E02EEA}">
      <dgm:prSet/>
      <dgm:spPr/>
      <dgm:t>
        <a:bodyPr/>
        <a:lstStyle/>
        <a:p>
          <a:endParaRPr lang="en-US" sz="3200">
            <a:solidFill>
              <a:schemeClr val="bg1"/>
            </a:solidFill>
            <a:latin typeface="Bookman Old Style" panose="02050604050505020204" pitchFamily="18" charset="0"/>
          </a:endParaRPr>
        </a:p>
      </dgm:t>
    </dgm:pt>
    <dgm:pt modelId="{D15097CA-B263-4D28-84C2-CDB9F36B376C}" type="pres">
      <dgm:prSet presAssocID="{05611D5A-14DF-4BA0-A660-AEBD5C9D0313}" presName="Name0" presStyleCnt="0">
        <dgm:presLayoutVars>
          <dgm:chMax val="1"/>
          <dgm:dir/>
          <dgm:animLvl val="ctr"/>
          <dgm:resizeHandles val="exact"/>
        </dgm:presLayoutVars>
      </dgm:prSet>
      <dgm:spPr/>
    </dgm:pt>
    <dgm:pt modelId="{1511E3CE-9862-4653-8A7B-8A83C486ACE4}" type="pres">
      <dgm:prSet presAssocID="{2FF6BD14-A976-4753-B0E8-78141065489C}" presName="centerShape" presStyleLbl="node0" presStyleIdx="0" presStyleCnt="1" custScaleX="165498"/>
      <dgm:spPr/>
      <dgm:t>
        <a:bodyPr/>
        <a:lstStyle/>
        <a:p>
          <a:endParaRPr lang="en-US"/>
        </a:p>
      </dgm:t>
    </dgm:pt>
    <dgm:pt modelId="{74C1F6D2-9697-4067-80D6-BB849CA6E648}" type="pres">
      <dgm:prSet presAssocID="{41E91B00-3884-4E83-9CCC-B014E176F94B}" presName="parTrans" presStyleLbl="sibTrans2D1" presStyleIdx="0" presStyleCnt="4"/>
      <dgm:spPr/>
    </dgm:pt>
    <dgm:pt modelId="{22A12AA3-7705-4D7A-81AF-52B335F3EBFA}" type="pres">
      <dgm:prSet presAssocID="{41E91B00-3884-4E83-9CCC-B014E176F94B}" presName="connectorText" presStyleLbl="sibTrans2D1" presStyleIdx="0" presStyleCnt="4"/>
      <dgm:spPr/>
    </dgm:pt>
    <dgm:pt modelId="{D7D406F5-2256-48D5-82B2-071A60E99225}" type="pres">
      <dgm:prSet presAssocID="{AEE9CB69-E82C-4841-98F6-067A861CBFD3}" presName="node" presStyleLbl="node1" presStyleIdx="0" presStyleCnt="4">
        <dgm:presLayoutVars>
          <dgm:bulletEnabled val="1"/>
        </dgm:presLayoutVars>
      </dgm:prSet>
      <dgm:spPr/>
      <dgm:t>
        <a:bodyPr/>
        <a:lstStyle/>
        <a:p>
          <a:endParaRPr lang="en-US"/>
        </a:p>
      </dgm:t>
    </dgm:pt>
    <dgm:pt modelId="{D8E75E0B-3A03-40C2-A218-72DE6EE88A52}" type="pres">
      <dgm:prSet presAssocID="{E8BC3875-2C2A-40AA-86BC-55D4A951B40C}" presName="parTrans" presStyleLbl="sibTrans2D1" presStyleIdx="1" presStyleCnt="4"/>
      <dgm:spPr/>
    </dgm:pt>
    <dgm:pt modelId="{BFEA2185-ED5D-43BC-9053-77F1727B68C6}" type="pres">
      <dgm:prSet presAssocID="{E8BC3875-2C2A-40AA-86BC-55D4A951B40C}" presName="connectorText" presStyleLbl="sibTrans2D1" presStyleIdx="1" presStyleCnt="4"/>
      <dgm:spPr/>
    </dgm:pt>
    <dgm:pt modelId="{891B0F5B-CC3C-4F18-94B2-03C1537C9462}" type="pres">
      <dgm:prSet presAssocID="{176C2590-C50D-4438-848C-168CB12E84D0}" presName="node" presStyleLbl="node1" presStyleIdx="1" presStyleCnt="4" custRadScaleRad="125572">
        <dgm:presLayoutVars>
          <dgm:bulletEnabled val="1"/>
        </dgm:presLayoutVars>
      </dgm:prSet>
      <dgm:spPr/>
      <dgm:t>
        <a:bodyPr/>
        <a:lstStyle/>
        <a:p>
          <a:endParaRPr lang="en-US"/>
        </a:p>
      </dgm:t>
    </dgm:pt>
    <dgm:pt modelId="{CB9DEA69-298B-445A-A9DC-7A72544F1506}" type="pres">
      <dgm:prSet presAssocID="{AD376CD3-D215-4645-9415-6EF1726C3DD1}" presName="parTrans" presStyleLbl="sibTrans2D1" presStyleIdx="2" presStyleCnt="4"/>
      <dgm:spPr/>
    </dgm:pt>
    <dgm:pt modelId="{E964DB11-D0E8-4E78-9456-66FF0FB599FA}" type="pres">
      <dgm:prSet presAssocID="{AD376CD3-D215-4645-9415-6EF1726C3DD1}" presName="connectorText" presStyleLbl="sibTrans2D1" presStyleIdx="2" presStyleCnt="4"/>
      <dgm:spPr/>
    </dgm:pt>
    <dgm:pt modelId="{4B589568-8E6F-418A-8C6E-1D48A0048A0D}" type="pres">
      <dgm:prSet presAssocID="{D17CAC13-714F-40ED-A205-A10B665CD578}" presName="node" presStyleLbl="node1" presStyleIdx="2" presStyleCnt="4">
        <dgm:presLayoutVars>
          <dgm:bulletEnabled val="1"/>
        </dgm:presLayoutVars>
      </dgm:prSet>
      <dgm:spPr/>
      <dgm:t>
        <a:bodyPr/>
        <a:lstStyle/>
        <a:p>
          <a:endParaRPr lang="en-US"/>
        </a:p>
      </dgm:t>
    </dgm:pt>
    <dgm:pt modelId="{88CADE61-949D-45D6-A44F-D7A18BCB3B61}" type="pres">
      <dgm:prSet presAssocID="{587A04C3-DE2E-446B-8358-2E3D15E8A793}" presName="parTrans" presStyleLbl="sibTrans2D1" presStyleIdx="3" presStyleCnt="4"/>
      <dgm:spPr/>
    </dgm:pt>
    <dgm:pt modelId="{8375E973-157E-4220-9009-1D6EFCC1A0DE}" type="pres">
      <dgm:prSet presAssocID="{587A04C3-DE2E-446B-8358-2E3D15E8A793}" presName="connectorText" presStyleLbl="sibTrans2D1" presStyleIdx="3" presStyleCnt="4"/>
      <dgm:spPr/>
    </dgm:pt>
    <dgm:pt modelId="{04D71211-B64F-4F8C-A19F-CFA172E11B84}" type="pres">
      <dgm:prSet presAssocID="{9794CA21-079A-40C9-89A8-B5C4FAC29F05}" presName="node" presStyleLbl="node1" presStyleIdx="3" presStyleCnt="4" custRadScaleRad="127172" custRadScaleInc="533">
        <dgm:presLayoutVars>
          <dgm:bulletEnabled val="1"/>
        </dgm:presLayoutVars>
      </dgm:prSet>
      <dgm:spPr/>
      <dgm:t>
        <a:bodyPr/>
        <a:lstStyle/>
        <a:p>
          <a:endParaRPr lang="en-US"/>
        </a:p>
      </dgm:t>
    </dgm:pt>
  </dgm:ptLst>
  <dgm:cxnLst>
    <dgm:cxn modelId="{4BB5A8A9-877D-42A7-9683-44D16297601B}" type="presOf" srcId="{AEE9CB69-E82C-4841-98F6-067A861CBFD3}" destId="{D7D406F5-2256-48D5-82B2-071A60E99225}" srcOrd="0" destOrd="0" presId="urn:microsoft.com/office/officeart/2005/8/layout/radial5"/>
    <dgm:cxn modelId="{7C01E26C-D91C-4BBE-A2B9-B6F2744F9AB1}" type="presOf" srcId="{9794CA21-079A-40C9-89A8-B5C4FAC29F05}" destId="{04D71211-B64F-4F8C-A19F-CFA172E11B84}" srcOrd="0" destOrd="0" presId="urn:microsoft.com/office/officeart/2005/8/layout/radial5"/>
    <dgm:cxn modelId="{E824ECD3-A72C-4FE1-B070-F875C85AE34D}" type="presOf" srcId="{41E91B00-3884-4E83-9CCC-B014E176F94B}" destId="{74C1F6D2-9697-4067-80D6-BB849CA6E648}" srcOrd="0" destOrd="0" presId="urn:microsoft.com/office/officeart/2005/8/layout/radial5"/>
    <dgm:cxn modelId="{496664D2-8DAB-48DB-984F-0C92808680A9}" type="presOf" srcId="{41E91B00-3884-4E83-9CCC-B014E176F94B}" destId="{22A12AA3-7705-4D7A-81AF-52B335F3EBFA}" srcOrd="1" destOrd="0" presId="urn:microsoft.com/office/officeart/2005/8/layout/radial5"/>
    <dgm:cxn modelId="{9139FCC4-A33F-42DA-A85D-717F5BE71B33}" type="presOf" srcId="{2FF6BD14-A976-4753-B0E8-78141065489C}" destId="{1511E3CE-9862-4653-8A7B-8A83C486ACE4}" srcOrd="0" destOrd="0" presId="urn:microsoft.com/office/officeart/2005/8/layout/radial5"/>
    <dgm:cxn modelId="{5BBFEC3B-0852-42D1-BF67-6FC38C2A6FD3}" type="presOf" srcId="{05611D5A-14DF-4BA0-A660-AEBD5C9D0313}" destId="{D15097CA-B263-4D28-84C2-CDB9F36B376C}" srcOrd="0" destOrd="0" presId="urn:microsoft.com/office/officeart/2005/8/layout/radial5"/>
    <dgm:cxn modelId="{26098096-EB0E-4351-834C-4EDB3CFD56CF}" srcId="{05611D5A-14DF-4BA0-A660-AEBD5C9D0313}" destId="{2FF6BD14-A976-4753-B0E8-78141065489C}" srcOrd="0" destOrd="0" parTransId="{B2B5899A-5436-4112-81DD-E4568598583F}" sibTransId="{66540192-3D97-46CB-B6A0-E4211E266CA0}"/>
    <dgm:cxn modelId="{5208B83C-A249-4177-A3DD-8D0AE942270E}" srcId="{2FF6BD14-A976-4753-B0E8-78141065489C}" destId="{AEE9CB69-E82C-4841-98F6-067A861CBFD3}" srcOrd="0" destOrd="0" parTransId="{41E91B00-3884-4E83-9CCC-B014E176F94B}" sibTransId="{FF2A22D1-81EC-42E6-B487-375DA2FEA2C0}"/>
    <dgm:cxn modelId="{64AB6A55-542E-4346-A182-E15D8809DCE4}" type="presOf" srcId="{587A04C3-DE2E-446B-8358-2E3D15E8A793}" destId="{8375E973-157E-4220-9009-1D6EFCC1A0DE}" srcOrd="1" destOrd="0" presId="urn:microsoft.com/office/officeart/2005/8/layout/radial5"/>
    <dgm:cxn modelId="{264AAF9F-8110-4F8B-9118-6180E16224C3}" type="presOf" srcId="{E8BC3875-2C2A-40AA-86BC-55D4A951B40C}" destId="{D8E75E0B-3A03-40C2-A218-72DE6EE88A52}" srcOrd="0" destOrd="0" presId="urn:microsoft.com/office/officeart/2005/8/layout/radial5"/>
    <dgm:cxn modelId="{52613C68-A804-450B-8586-A286896A1FD0}" type="presOf" srcId="{E8BC3875-2C2A-40AA-86BC-55D4A951B40C}" destId="{BFEA2185-ED5D-43BC-9053-77F1727B68C6}" srcOrd="1" destOrd="0" presId="urn:microsoft.com/office/officeart/2005/8/layout/radial5"/>
    <dgm:cxn modelId="{E9680D48-B9AF-49B6-B1A6-88A0C9E14739}" type="presOf" srcId="{AD376CD3-D215-4645-9415-6EF1726C3DD1}" destId="{CB9DEA69-298B-445A-A9DC-7A72544F1506}" srcOrd="0" destOrd="0" presId="urn:microsoft.com/office/officeart/2005/8/layout/radial5"/>
    <dgm:cxn modelId="{0948E2D4-8CBB-4C50-B19C-A24D035F8986}" srcId="{2FF6BD14-A976-4753-B0E8-78141065489C}" destId="{176C2590-C50D-4438-848C-168CB12E84D0}" srcOrd="1" destOrd="0" parTransId="{E8BC3875-2C2A-40AA-86BC-55D4A951B40C}" sibTransId="{D826D7C9-3FB9-4CA0-BE9C-9DF363578EEE}"/>
    <dgm:cxn modelId="{40E07CBA-FEFB-468E-85D0-F1030875692F}" type="presOf" srcId="{D17CAC13-714F-40ED-A205-A10B665CD578}" destId="{4B589568-8E6F-418A-8C6E-1D48A0048A0D}" srcOrd="0" destOrd="0" presId="urn:microsoft.com/office/officeart/2005/8/layout/radial5"/>
    <dgm:cxn modelId="{94D9702E-A78D-4122-AB1C-C4AF557A7B78}" srcId="{2FF6BD14-A976-4753-B0E8-78141065489C}" destId="{D17CAC13-714F-40ED-A205-A10B665CD578}" srcOrd="2" destOrd="0" parTransId="{AD376CD3-D215-4645-9415-6EF1726C3DD1}" sibTransId="{91374706-60FF-4A1D-9686-3D9CA14D977D}"/>
    <dgm:cxn modelId="{C6DE5BAB-A393-41FA-83BB-3DAC65FC806F}" type="presOf" srcId="{176C2590-C50D-4438-848C-168CB12E84D0}" destId="{891B0F5B-CC3C-4F18-94B2-03C1537C9462}" srcOrd="0" destOrd="0" presId="urn:microsoft.com/office/officeart/2005/8/layout/radial5"/>
    <dgm:cxn modelId="{95E6DEBC-44D3-4F8C-9E8D-8823A4B89B0B}" type="presOf" srcId="{587A04C3-DE2E-446B-8358-2E3D15E8A793}" destId="{88CADE61-949D-45D6-A44F-D7A18BCB3B61}" srcOrd="0" destOrd="0" presId="urn:microsoft.com/office/officeart/2005/8/layout/radial5"/>
    <dgm:cxn modelId="{0393C374-1035-411F-A543-637931E02EEA}" srcId="{2FF6BD14-A976-4753-B0E8-78141065489C}" destId="{9794CA21-079A-40C9-89A8-B5C4FAC29F05}" srcOrd="3" destOrd="0" parTransId="{587A04C3-DE2E-446B-8358-2E3D15E8A793}" sibTransId="{3C7514C1-3A61-4444-A75F-BE725991BAD7}"/>
    <dgm:cxn modelId="{A03BE4FB-F50C-4B26-A4C6-5D34CA14FC07}" type="presOf" srcId="{AD376CD3-D215-4645-9415-6EF1726C3DD1}" destId="{E964DB11-D0E8-4E78-9456-66FF0FB599FA}" srcOrd="1" destOrd="0" presId="urn:microsoft.com/office/officeart/2005/8/layout/radial5"/>
    <dgm:cxn modelId="{039F10DC-1345-42C3-B8A7-58A5F9FD511E}" type="presParOf" srcId="{D15097CA-B263-4D28-84C2-CDB9F36B376C}" destId="{1511E3CE-9862-4653-8A7B-8A83C486ACE4}" srcOrd="0" destOrd="0" presId="urn:microsoft.com/office/officeart/2005/8/layout/radial5"/>
    <dgm:cxn modelId="{498CECE7-DEDE-4F62-8A26-D03A6BC2CCAB}" type="presParOf" srcId="{D15097CA-B263-4D28-84C2-CDB9F36B376C}" destId="{74C1F6D2-9697-4067-80D6-BB849CA6E648}" srcOrd="1" destOrd="0" presId="urn:microsoft.com/office/officeart/2005/8/layout/radial5"/>
    <dgm:cxn modelId="{D870FA56-184F-4E91-8CEF-F745CD182A98}" type="presParOf" srcId="{74C1F6D2-9697-4067-80D6-BB849CA6E648}" destId="{22A12AA3-7705-4D7A-81AF-52B335F3EBFA}" srcOrd="0" destOrd="0" presId="urn:microsoft.com/office/officeart/2005/8/layout/radial5"/>
    <dgm:cxn modelId="{52FB22CB-F698-4F9C-B44E-D2F3A50C43C9}" type="presParOf" srcId="{D15097CA-B263-4D28-84C2-CDB9F36B376C}" destId="{D7D406F5-2256-48D5-82B2-071A60E99225}" srcOrd="2" destOrd="0" presId="urn:microsoft.com/office/officeart/2005/8/layout/radial5"/>
    <dgm:cxn modelId="{C8BC7703-B990-4522-BC72-99BCEB40CB2A}" type="presParOf" srcId="{D15097CA-B263-4D28-84C2-CDB9F36B376C}" destId="{D8E75E0B-3A03-40C2-A218-72DE6EE88A52}" srcOrd="3" destOrd="0" presId="urn:microsoft.com/office/officeart/2005/8/layout/radial5"/>
    <dgm:cxn modelId="{86350D1A-37A2-4BCC-88AC-5842AC71053B}" type="presParOf" srcId="{D8E75E0B-3A03-40C2-A218-72DE6EE88A52}" destId="{BFEA2185-ED5D-43BC-9053-77F1727B68C6}" srcOrd="0" destOrd="0" presId="urn:microsoft.com/office/officeart/2005/8/layout/radial5"/>
    <dgm:cxn modelId="{FB982CA7-CC4F-4E7F-9B45-2A7CA07B677E}" type="presParOf" srcId="{D15097CA-B263-4D28-84C2-CDB9F36B376C}" destId="{891B0F5B-CC3C-4F18-94B2-03C1537C9462}" srcOrd="4" destOrd="0" presId="urn:microsoft.com/office/officeart/2005/8/layout/radial5"/>
    <dgm:cxn modelId="{6BB3B61C-2701-46DF-A66E-D70C274BB49F}" type="presParOf" srcId="{D15097CA-B263-4D28-84C2-CDB9F36B376C}" destId="{CB9DEA69-298B-445A-A9DC-7A72544F1506}" srcOrd="5" destOrd="0" presId="urn:microsoft.com/office/officeart/2005/8/layout/radial5"/>
    <dgm:cxn modelId="{D1BCCE34-D799-4170-9102-0B47895EB385}" type="presParOf" srcId="{CB9DEA69-298B-445A-A9DC-7A72544F1506}" destId="{E964DB11-D0E8-4E78-9456-66FF0FB599FA}" srcOrd="0" destOrd="0" presId="urn:microsoft.com/office/officeart/2005/8/layout/radial5"/>
    <dgm:cxn modelId="{B85F895E-220C-428E-A1C2-5EF56F05668E}" type="presParOf" srcId="{D15097CA-B263-4D28-84C2-CDB9F36B376C}" destId="{4B589568-8E6F-418A-8C6E-1D48A0048A0D}" srcOrd="6" destOrd="0" presId="urn:microsoft.com/office/officeart/2005/8/layout/radial5"/>
    <dgm:cxn modelId="{725FE215-851C-466A-8627-7804395ADFF3}" type="presParOf" srcId="{D15097CA-B263-4D28-84C2-CDB9F36B376C}" destId="{88CADE61-949D-45D6-A44F-D7A18BCB3B61}" srcOrd="7" destOrd="0" presId="urn:microsoft.com/office/officeart/2005/8/layout/radial5"/>
    <dgm:cxn modelId="{FEDFF5B3-F3B3-4124-AF7A-9F4EE341FB90}" type="presParOf" srcId="{88CADE61-949D-45D6-A44F-D7A18BCB3B61}" destId="{8375E973-157E-4220-9009-1D6EFCC1A0DE}" srcOrd="0" destOrd="0" presId="urn:microsoft.com/office/officeart/2005/8/layout/radial5"/>
    <dgm:cxn modelId="{9326EEA0-52F3-4E49-A8C1-7321D50F0DA4}" type="presParOf" srcId="{D15097CA-B263-4D28-84C2-CDB9F36B376C}" destId="{04D71211-B64F-4F8C-A19F-CFA172E11B84}" srcOrd="8"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5FAEE-DFB9-485D-BAA8-0E8EF3A7EE77}">
      <dsp:nvSpPr>
        <dsp:cNvPr id="0" name=""/>
        <dsp:cNvSpPr/>
      </dsp:nvSpPr>
      <dsp:spPr>
        <a:xfrm>
          <a:off x="0" y="0"/>
          <a:ext cx="8229600" cy="1351569"/>
        </a:xfrm>
        <a:prstGeom prst="roundRect">
          <a:avLst>
            <a:gd name="adj" fmla="val 10000"/>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solidFill>
                <a:schemeClr val="bg1"/>
              </a:solidFill>
            </a:rPr>
            <a:t>Resolution</a:t>
          </a:r>
          <a:endParaRPr lang="en-US" sz="2300" kern="1200">
            <a:solidFill>
              <a:schemeClr val="bg1"/>
            </a:solidFill>
          </a:endParaRPr>
        </a:p>
        <a:p>
          <a:pPr marL="171450" lvl="1" indent="-171450" algn="l" defTabSz="800100">
            <a:lnSpc>
              <a:spcPct val="90000"/>
            </a:lnSpc>
            <a:spcBef>
              <a:spcPct val="0"/>
            </a:spcBef>
            <a:spcAft>
              <a:spcPct val="15000"/>
            </a:spcAft>
            <a:buChar char="••"/>
          </a:pPr>
          <a:r>
            <a:rPr lang="en-US" sz="1800" kern="1200" smtClean="0">
              <a:solidFill>
                <a:schemeClr val="bg1"/>
              </a:solidFill>
            </a:rPr>
            <a:t>Smallest change in the measurable quantity that a sensor can detect.</a:t>
          </a:r>
          <a:endParaRPr lang="en-US" sz="1800" kern="1200" dirty="0">
            <a:solidFill>
              <a:schemeClr val="bg1"/>
            </a:solidFill>
          </a:endParaRPr>
        </a:p>
      </dsp:txBody>
      <dsp:txXfrm>
        <a:off x="1781077" y="0"/>
        <a:ext cx="6448523" cy="1351569"/>
      </dsp:txXfrm>
    </dsp:sp>
    <dsp:sp modelId="{FB2B9305-8807-4F49-A7B9-784DD2A1EE5D}">
      <dsp:nvSpPr>
        <dsp:cNvPr id="0" name=""/>
        <dsp:cNvSpPr/>
      </dsp:nvSpPr>
      <dsp:spPr>
        <a:xfrm>
          <a:off x="135156" y="135157"/>
          <a:ext cx="1645920" cy="1081256"/>
        </a:xfrm>
        <a:prstGeom prst="roundRect">
          <a:avLst>
            <a:gd name="adj" fmla="val 10000"/>
          </a:avLst>
        </a:prstGeom>
        <a:blipFill rotWithShape="1">
          <a:blip xmlns:r="http://schemas.openxmlformats.org/officeDocument/2006/relationships" r:embed="rId1"/>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2761727-C16D-46D1-8833-9F57448F76B9}">
      <dsp:nvSpPr>
        <dsp:cNvPr id="0" name=""/>
        <dsp:cNvSpPr/>
      </dsp:nvSpPr>
      <dsp:spPr>
        <a:xfrm>
          <a:off x="0" y="1486726"/>
          <a:ext cx="8229600" cy="1351569"/>
        </a:xfrm>
        <a:prstGeom prst="roundRect">
          <a:avLst>
            <a:gd name="adj" fmla="val 10000"/>
          </a:avLst>
        </a:prstGeom>
        <a:solidFill>
          <a:schemeClr val="accent4">
            <a:hueOff val="-830078"/>
            <a:satOff val="-670"/>
            <a:lumOff val="137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t>Accuracy</a:t>
          </a:r>
          <a:endParaRPr lang="en-US" sz="2300" kern="1200" dirty="0"/>
        </a:p>
        <a:p>
          <a:pPr marL="171450" lvl="1" indent="-171450" algn="l" defTabSz="800100">
            <a:lnSpc>
              <a:spcPct val="90000"/>
            </a:lnSpc>
            <a:spcBef>
              <a:spcPct val="0"/>
            </a:spcBef>
            <a:spcAft>
              <a:spcPct val="15000"/>
            </a:spcAft>
            <a:buChar char="••"/>
          </a:pPr>
          <a:r>
            <a:rPr lang="en-US" sz="1800" kern="1200" smtClean="0"/>
            <a:t>The ability of that sensor to measure the environment of a system as close to its true measure as possible</a:t>
          </a:r>
          <a:endParaRPr lang="en-US" sz="1800" kern="1200" dirty="0"/>
        </a:p>
      </dsp:txBody>
      <dsp:txXfrm>
        <a:off x="1781077" y="1486726"/>
        <a:ext cx="6448523" cy="1351569"/>
      </dsp:txXfrm>
    </dsp:sp>
    <dsp:sp modelId="{DC221098-8B7B-4802-AA5E-CDA6AED3595B}">
      <dsp:nvSpPr>
        <dsp:cNvPr id="0" name=""/>
        <dsp:cNvSpPr/>
      </dsp:nvSpPr>
      <dsp:spPr>
        <a:xfrm>
          <a:off x="135156" y="1621883"/>
          <a:ext cx="1645920" cy="1081256"/>
        </a:xfrm>
        <a:prstGeom prst="roundRect">
          <a:avLst>
            <a:gd name="adj" fmla="val 10000"/>
          </a:avLst>
        </a:prstGeom>
        <a:blipFill rotWithShape="1">
          <a:blip xmlns:r="http://schemas.openxmlformats.org/officeDocument/2006/relationships" r:embed="rId2"/>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9845C8-1009-4761-B2EC-8D5099B57EE2}">
      <dsp:nvSpPr>
        <dsp:cNvPr id="0" name=""/>
        <dsp:cNvSpPr/>
      </dsp:nvSpPr>
      <dsp:spPr>
        <a:xfrm>
          <a:off x="0" y="2973453"/>
          <a:ext cx="8229600" cy="1351569"/>
        </a:xfrm>
        <a:prstGeom prst="roundRect">
          <a:avLst>
            <a:gd name="adj" fmla="val 10000"/>
          </a:avLst>
        </a:prstGeom>
        <a:solidFill>
          <a:schemeClr val="accent4">
            <a:hueOff val="-1660156"/>
            <a:satOff val="-1340"/>
            <a:lumOff val="2746"/>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t>Precision</a:t>
          </a:r>
          <a:endParaRPr lang="en-US" sz="2300" kern="1200" dirty="0"/>
        </a:p>
        <a:p>
          <a:pPr marL="171450" lvl="1" indent="-171450" algn="l" defTabSz="800100">
            <a:lnSpc>
              <a:spcPct val="90000"/>
            </a:lnSpc>
            <a:spcBef>
              <a:spcPct val="0"/>
            </a:spcBef>
            <a:spcAft>
              <a:spcPct val="15000"/>
            </a:spcAft>
            <a:buChar char="••"/>
          </a:pPr>
          <a:r>
            <a:rPr lang="en-US" sz="1800" kern="1200" smtClean="0"/>
            <a:t>The principle of repeatability governs the precision of a sensor</a:t>
          </a:r>
          <a:endParaRPr lang="en-US" sz="1800" kern="1200" dirty="0"/>
        </a:p>
      </dsp:txBody>
      <dsp:txXfrm>
        <a:off x="1781077" y="2973453"/>
        <a:ext cx="6448523" cy="1351569"/>
      </dsp:txXfrm>
    </dsp:sp>
    <dsp:sp modelId="{FE98B1D6-AE6B-4ACE-8AE0-06B1E1C16FD4}">
      <dsp:nvSpPr>
        <dsp:cNvPr id="0" name=""/>
        <dsp:cNvSpPr/>
      </dsp:nvSpPr>
      <dsp:spPr>
        <a:xfrm>
          <a:off x="135156" y="3108610"/>
          <a:ext cx="1645920" cy="1081256"/>
        </a:xfrm>
        <a:prstGeom prst="roundRect">
          <a:avLst>
            <a:gd name="adj" fmla="val 10000"/>
          </a:avLst>
        </a:prstGeom>
        <a:blipFill rotWithShape="1">
          <a:blip xmlns:r="http://schemas.openxmlformats.org/officeDocument/2006/relationships" r:embed="rId3"/>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1E3CE-9862-4653-8A7B-8A83C486ACE4}">
      <dsp:nvSpPr>
        <dsp:cNvPr id="0" name=""/>
        <dsp:cNvSpPr/>
      </dsp:nvSpPr>
      <dsp:spPr>
        <a:xfrm>
          <a:off x="3168046" y="2378973"/>
          <a:ext cx="2807906" cy="1696640"/>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Bookman Old Style" panose="02050604050505020204" pitchFamily="18" charset="0"/>
            </a:rPr>
            <a:t>Actuator Characteristics</a:t>
          </a:r>
          <a:endParaRPr lang="en-US" sz="2000" kern="1200" dirty="0">
            <a:solidFill>
              <a:schemeClr val="bg1"/>
            </a:solidFill>
            <a:latin typeface="Bookman Old Style" panose="02050604050505020204" pitchFamily="18" charset="0"/>
          </a:endParaRPr>
        </a:p>
      </dsp:txBody>
      <dsp:txXfrm>
        <a:off x="3579254" y="2627440"/>
        <a:ext cx="1985490" cy="1199706"/>
      </dsp:txXfrm>
    </dsp:sp>
    <dsp:sp modelId="{74C1F6D2-9697-4067-80D6-BB849CA6E648}">
      <dsp:nvSpPr>
        <dsp:cNvPr id="0" name=""/>
        <dsp:cNvSpPr/>
      </dsp:nvSpPr>
      <dsp:spPr>
        <a:xfrm rot="16200000">
          <a:off x="4391912" y="1760951"/>
          <a:ext cx="360174" cy="576857"/>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solidFill>
              <a:schemeClr val="bg1"/>
            </a:solidFill>
            <a:latin typeface="Bookman Old Style" panose="02050604050505020204" pitchFamily="18" charset="0"/>
          </a:endParaRPr>
        </a:p>
      </dsp:txBody>
      <dsp:txXfrm>
        <a:off x="4445938" y="1930348"/>
        <a:ext cx="252122" cy="346115"/>
      </dsp:txXfrm>
    </dsp:sp>
    <dsp:sp modelId="{D7D406F5-2256-48D5-82B2-071A60E99225}">
      <dsp:nvSpPr>
        <dsp:cNvPr id="0" name=""/>
        <dsp:cNvSpPr/>
      </dsp:nvSpPr>
      <dsp:spPr>
        <a:xfrm>
          <a:off x="3723679" y="2758"/>
          <a:ext cx="1696640" cy="1696640"/>
        </a:xfrm>
        <a:prstGeom prst="ellipse">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Bookman Old Style" panose="02050604050505020204" pitchFamily="18" charset="0"/>
            </a:rPr>
            <a:t>Weight</a:t>
          </a:r>
          <a:endParaRPr lang="en-US" sz="2000" kern="1200" dirty="0">
            <a:solidFill>
              <a:schemeClr val="bg1"/>
            </a:solidFill>
            <a:latin typeface="Bookman Old Style" panose="02050604050505020204" pitchFamily="18" charset="0"/>
          </a:endParaRPr>
        </a:p>
      </dsp:txBody>
      <dsp:txXfrm>
        <a:off x="3972146" y="251225"/>
        <a:ext cx="1199706" cy="1199706"/>
      </dsp:txXfrm>
    </dsp:sp>
    <dsp:sp modelId="{D8E75E0B-3A03-40C2-A218-72DE6EE88A52}">
      <dsp:nvSpPr>
        <dsp:cNvPr id="0" name=""/>
        <dsp:cNvSpPr/>
      </dsp:nvSpPr>
      <dsp:spPr>
        <a:xfrm>
          <a:off x="6136902" y="2938865"/>
          <a:ext cx="387741" cy="576857"/>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solidFill>
              <a:schemeClr val="bg1"/>
            </a:solidFill>
            <a:latin typeface="Bookman Old Style" panose="02050604050505020204" pitchFamily="18" charset="0"/>
          </a:endParaRPr>
        </a:p>
      </dsp:txBody>
      <dsp:txXfrm>
        <a:off x="6136902" y="3054236"/>
        <a:ext cx="271419" cy="346115"/>
      </dsp:txXfrm>
    </dsp:sp>
    <dsp:sp modelId="{891B0F5B-CC3C-4F18-94B2-03C1537C9462}">
      <dsp:nvSpPr>
        <dsp:cNvPr id="0" name=""/>
        <dsp:cNvSpPr/>
      </dsp:nvSpPr>
      <dsp:spPr>
        <a:xfrm>
          <a:off x="6707540" y="2378973"/>
          <a:ext cx="1696640" cy="1696640"/>
        </a:xfrm>
        <a:prstGeom prst="ellipse">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Bookman Old Style" panose="02050604050505020204" pitchFamily="18" charset="0"/>
            </a:rPr>
            <a:t>Power Rating</a:t>
          </a:r>
          <a:endParaRPr lang="en-US" sz="2000" kern="1200" dirty="0">
            <a:solidFill>
              <a:schemeClr val="bg1"/>
            </a:solidFill>
            <a:latin typeface="Bookman Old Style" panose="02050604050505020204" pitchFamily="18" charset="0"/>
          </a:endParaRPr>
        </a:p>
      </dsp:txBody>
      <dsp:txXfrm>
        <a:off x="6956007" y="2627440"/>
        <a:ext cx="1199706" cy="1199706"/>
      </dsp:txXfrm>
    </dsp:sp>
    <dsp:sp modelId="{CB9DEA69-298B-445A-A9DC-7A72544F1506}">
      <dsp:nvSpPr>
        <dsp:cNvPr id="0" name=""/>
        <dsp:cNvSpPr/>
      </dsp:nvSpPr>
      <dsp:spPr>
        <a:xfrm rot="5400000">
          <a:off x="4391912" y="4116778"/>
          <a:ext cx="360174" cy="576857"/>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solidFill>
              <a:schemeClr val="bg1"/>
            </a:solidFill>
            <a:latin typeface="Bookman Old Style" panose="02050604050505020204" pitchFamily="18" charset="0"/>
          </a:endParaRPr>
        </a:p>
      </dsp:txBody>
      <dsp:txXfrm>
        <a:off x="4445938" y="4178123"/>
        <a:ext cx="252122" cy="346115"/>
      </dsp:txXfrm>
    </dsp:sp>
    <dsp:sp modelId="{4B589568-8E6F-418A-8C6E-1D48A0048A0D}">
      <dsp:nvSpPr>
        <dsp:cNvPr id="0" name=""/>
        <dsp:cNvSpPr/>
      </dsp:nvSpPr>
      <dsp:spPr>
        <a:xfrm>
          <a:off x="3723679" y="4755188"/>
          <a:ext cx="1696640" cy="1696640"/>
        </a:xfrm>
        <a:prstGeom prst="ellipse">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bg1"/>
              </a:solidFill>
              <a:latin typeface="Bookman Old Style" panose="02050604050505020204" pitchFamily="18" charset="0"/>
            </a:rPr>
            <a:t>Torque to Weight Ratio</a:t>
          </a:r>
          <a:endParaRPr lang="en-US" sz="2000" kern="1200" dirty="0">
            <a:solidFill>
              <a:schemeClr val="bg1"/>
            </a:solidFill>
            <a:latin typeface="Bookman Old Style" panose="02050604050505020204" pitchFamily="18" charset="0"/>
          </a:endParaRPr>
        </a:p>
      </dsp:txBody>
      <dsp:txXfrm>
        <a:off x="3972146" y="5003655"/>
        <a:ext cx="1199706" cy="1199706"/>
      </dsp:txXfrm>
    </dsp:sp>
    <dsp:sp modelId="{88CADE61-949D-45D6-A44F-D7A18BCB3B61}">
      <dsp:nvSpPr>
        <dsp:cNvPr id="0" name=""/>
        <dsp:cNvSpPr/>
      </dsp:nvSpPr>
      <dsp:spPr>
        <a:xfrm rot="10814391">
          <a:off x="2590862" y="2931425"/>
          <a:ext cx="407902" cy="57685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solidFill>
              <a:schemeClr val="bg1"/>
            </a:solidFill>
            <a:latin typeface="Bookman Old Style" panose="02050604050505020204" pitchFamily="18" charset="0"/>
          </a:endParaRPr>
        </a:p>
      </dsp:txBody>
      <dsp:txXfrm rot="10800000">
        <a:off x="2713232" y="3047052"/>
        <a:ext cx="285531" cy="346115"/>
      </dsp:txXfrm>
    </dsp:sp>
    <dsp:sp modelId="{04D71211-B64F-4F8C-A19F-CFA172E11B84}">
      <dsp:nvSpPr>
        <dsp:cNvPr id="0" name=""/>
        <dsp:cNvSpPr/>
      </dsp:nvSpPr>
      <dsp:spPr>
        <a:xfrm>
          <a:off x="701826" y="2366323"/>
          <a:ext cx="1696640" cy="1696640"/>
        </a:xfrm>
        <a:prstGeom prst="ellipse">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latin typeface="Bookman Old Style" panose="02050604050505020204" pitchFamily="18" charset="0"/>
            </a:rPr>
            <a:t>Stiffness &amp; Compliance</a:t>
          </a:r>
          <a:endParaRPr lang="en-US" sz="1400" kern="1200" dirty="0">
            <a:solidFill>
              <a:schemeClr val="bg1"/>
            </a:solidFill>
            <a:latin typeface="Bookman Old Style" panose="02050604050505020204" pitchFamily="18" charset="0"/>
          </a:endParaRPr>
        </a:p>
      </dsp:txBody>
      <dsp:txXfrm>
        <a:off x="950293" y="2614790"/>
        <a:ext cx="1199706" cy="1199706"/>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9144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08831" y="1449146"/>
            <a:ext cx="7526338"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08831" y="5280847"/>
            <a:ext cx="7526338"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52084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4863" y="4800600"/>
            <a:ext cx="7526337"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04863" y="5367338"/>
            <a:ext cx="7526337"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997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485107" y="1338479"/>
            <a:ext cx="4749312"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49573" y="1495525"/>
            <a:ext cx="442038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651226" y="4700702"/>
            <a:ext cx="4418727"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9" name="Text Placeholder 5"/>
          <p:cNvSpPr>
            <a:spLocks noGrp="1"/>
          </p:cNvSpPr>
          <p:nvPr>
            <p:ph type="body" sz="quarter" idx="16"/>
          </p:nvPr>
        </p:nvSpPr>
        <p:spPr>
          <a:xfrm>
            <a:off x="5398884" y="1338479"/>
            <a:ext cx="3302316" cy="4075464"/>
          </a:xfrm>
        </p:spPr>
        <p:txBody>
          <a:bodyPr anchor="t"/>
          <a:lstStyle>
            <a:lvl1pPr marL="0" indent="0">
              <a:buFontTx/>
              <a:buNone/>
              <a:defRPr/>
            </a:lvl1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13483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855663" y="2286585"/>
            <a:ext cx="3671336"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017816" y="2435956"/>
            <a:ext cx="328689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4616450" y="2286000"/>
            <a:ext cx="3671888" cy="2300288"/>
          </a:xfrm>
        </p:spPr>
        <p:txBody>
          <a:bodyPr anchor="t"/>
          <a:lstStyle>
            <a:lvl1pPr marL="0" indent="0">
              <a:buFontTx/>
              <a:buNone/>
              <a:defRPr/>
            </a:lvl1pPr>
          </a:lstStyle>
          <a:p>
            <a:pPr lvl="0"/>
            <a:r>
              <a:rPr lang="en-US" smtClean="0"/>
              <a:t>Click to edit Master text styles</a:t>
            </a:r>
          </a:p>
        </p:txBody>
      </p:sp>
      <p:sp>
        <p:nvSpPr>
          <p:cNvPr id="2" name="Date Placeholder 1"/>
          <p:cNvSpPr>
            <a:spLocks noGrp="1"/>
          </p:cNvSpPr>
          <p:nvPr>
            <p:ph type="dt" sz="half" idx="10"/>
          </p:nvPr>
        </p:nvSpPr>
        <p:spPr/>
        <p:txBody>
          <a:bodyPr/>
          <a:lstStyle/>
          <a:p>
            <a:fld id="{5BCAD085-E8A6-8845-BD4E-CB4CCA059FC4}" type="datetimeFigureOut">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63925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104084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5752238" y="446089"/>
            <a:ext cx="3391762"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9" name="AutoShape 4"/>
          <p:cNvSpPr>
            <a:spLocks noChangeAspect="1" noChangeArrowheads="1" noTextEdit="1"/>
          </p:cNvSpPr>
          <p:nvPr/>
        </p:nvSpPr>
        <p:spPr bwMode="auto">
          <a:xfrm>
            <a:off x="5233988" y="0"/>
            <a:ext cx="3910012"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 name="Vertical Title 1"/>
          <p:cNvSpPr>
            <a:spLocks noGrp="1"/>
          </p:cNvSpPr>
          <p:nvPr>
            <p:ph type="title" orient="vert"/>
          </p:nvPr>
        </p:nvSpPr>
        <p:spPr>
          <a:xfrm>
            <a:off x="6137655" y="586171"/>
            <a:ext cx="1701800"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04862" y="446089"/>
            <a:ext cx="4947376" cy="5414962"/>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75547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09997" y="2222287"/>
            <a:ext cx="7524003" cy="363651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098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0"/>
            <a:ext cx="9144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2951396"/>
            <a:ext cx="7526337"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04863" y="5281200"/>
            <a:ext cx="7526337"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95548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09996" y="2222287"/>
            <a:ext cx="3670723"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280" y="2222287"/>
            <a:ext cx="3670720" cy="36387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69237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09996" y="2174875"/>
            <a:ext cx="367072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09996" y="2751137"/>
            <a:ext cx="3687391"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280" y="2174875"/>
            <a:ext cx="3670720"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280" y="2751137"/>
            <a:ext cx="3670720" cy="3109913"/>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295729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9144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35122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51267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804863" y="446086"/>
            <a:ext cx="2660650"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04863" y="446088"/>
            <a:ext cx="2660650"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641724" y="446087"/>
            <a:ext cx="4689475" cy="541496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04863" y="2260737"/>
            <a:ext cx="2660650"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63954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9996" y="727521"/>
            <a:ext cx="350154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4573588" y="0"/>
            <a:ext cx="4570412"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09996" y="2344684"/>
            <a:ext cx="350154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2914357" y="6041361"/>
            <a:ext cx="732659" cy="365125"/>
          </a:xfrm>
        </p:spPr>
        <p:txBody>
          <a:bodyPr/>
          <a:lstStyle/>
          <a:p>
            <a:fld id="{5BCAD085-E8A6-8845-BD4E-CB4CCA059FC4}" type="datetimeFigureOut">
              <a:rPr lang="en-US" smtClean="0"/>
              <a:t>1/9/2025</a:t>
            </a:fld>
            <a:endParaRPr lang="en-US"/>
          </a:p>
        </p:txBody>
      </p:sp>
      <p:sp>
        <p:nvSpPr>
          <p:cNvPr id="6" name="Footer Placeholder 5"/>
          <p:cNvSpPr>
            <a:spLocks noGrp="1"/>
          </p:cNvSpPr>
          <p:nvPr>
            <p:ph type="ftr" sz="quarter" idx="11"/>
          </p:nvPr>
        </p:nvSpPr>
        <p:spPr>
          <a:xfrm>
            <a:off x="442797" y="6041361"/>
            <a:ext cx="2471560" cy="365125"/>
          </a:xfrm>
        </p:spPr>
        <p:txBody>
          <a:bodyPr/>
          <a:lstStyle/>
          <a:p>
            <a:endParaRPr lang="en-US"/>
          </a:p>
        </p:txBody>
      </p:sp>
      <p:sp>
        <p:nvSpPr>
          <p:cNvPr id="7" name="Slide Number Placeholder 6"/>
          <p:cNvSpPr>
            <a:spLocks noGrp="1"/>
          </p:cNvSpPr>
          <p:nvPr>
            <p:ph type="sldNum" sz="quarter" idx="12"/>
          </p:nvPr>
        </p:nvSpPr>
        <p:spPr>
          <a:xfrm>
            <a:off x="3647017" y="5915887"/>
            <a:ext cx="796616" cy="490599"/>
          </a:xfrm>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1885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09997" y="447188"/>
            <a:ext cx="7524003"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09997" y="2184400"/>
            <a:ext cx="7524003"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42797" y="6041361"/>
            <a:ext cx="6289532"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6911422" y="6041361"/>
            <a:ext cx="993161" cy="365125"/>
          </a:xfrm>
          <a:prstGeom prst="rect">
            <a:avLst/>
          </a:prstGeom>
        </p:spPr>
        <p:txBody>
          <a:bodyPr vert="horz" lIns="91440" tIns="45720" rIns="91440" bIns="45720" rtlCol="0" anchor="b"/>
          <a:lstStyle>
            <a:lvl1pPr algn="r">
              <a:defRPr sz="900">
                <a:solidFill>
                  <a:schemeClr val="tx1"/>
                </a:solidFill>
              </a:defRPr>
            </a:lvl1pPr>
          </a:lstStyle>
          <a:p>
            <a:fld id="{5BCAD085-E8A6-8845-BD4E-CB4CCA059FC4}" type="datetimeFigureOut">
              <a:rPr lang="en-US" smtClean="0"/>
              <a:t>1/9/2025</a:t>
            </a:fld>
            <a:endParaRPr lang="en-US"/>
          </a:p>
        </p:txBody>
      </p:sp>
      <p:sp>
        <p:nvSpPr>
          <p:cNvPr id="6" name="Slide Number Placeholder 5"/>
          <p:cNvSpPr>
            <a:spLocks noGrp="1"/>
          </p:cNvSpPr>
          <p:nvPr>
            <p:ph type="sldNum" sz="quarter" idx="4"/>
          </p:nvPr>
        </p:nvSpPr>
        <p:spPr>
          <a:xfrm>
            <a:off x="7904584" y="5915887"/>
            <a:ext cx="796616" cy="490599"/>
          </a:xfrm>
          <a:prstGeom prst="rect">
            <a:avLst/>
          </a:prstGeom>
        </p:spPr>
        <p:txBody>
          <a:bodyPr vert="horz" lIns="91440" tIns="45720" rIns="91440" bIns="10800" rtlCol="0" anchor="b"/>
          <a:lstStyle>
            <a:lvl1pPr algn="r">
              <a:defRPr sz="2000">
                <a:solidFill>
                  <a:schemeClr val="accent1"/>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17659209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457200" rtl="0" eaLnBrk="1" latinLnBrk="0" hangingPunct="1">
        <a:spcBef>
          <a:spcPct val="0"/>
        </a:spcBef>
        <a:buNone/>
        <a:defRPr sz="4000" b="1" kern="1200">
          <a:solidFill>
            <a:srgbClr val="FEFEFE"/>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5.gif"/><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8831" y="1449146"/>
            <a:ext cx="2886869" cy="2971051"/>
          </a:xfrm>
        </p:spPr>
        <p:txBody>
          <a:bodyPr/>
          <a:lstStyle/>
          <a:p>
            <a:r>
              <a:rPr lang="en-US" sz="4400" dirty="0" smtClean="0"/>
              <a:t>Part 3: IOT Sensors &amp; Actuation</a:t>
            </a:r>
            <a:endParaRPr sz="4400" dirty="0"/>
          </a:p>
        </p:txBody>
      </p:sp>
      <p:sp>
        <p:nvSpPr>
          <p:cNvPr id="4" name="Subtitle 3"/>
          <p:cNvSpPr>
            <a:spLocks noGrp="1"/>
          </p:cNvSpPr>
          <p:nvPr>
            <p:ph type="subTitle" idx="1"/>
          </p:nvPr>
        </p:nvSpPr>
        <p:spPr/>
        <p:txBody>
          <a:bodyPr/>
          <a:lstStyle/>
          <a:p>
            <a:r>
              <a:rPr lang="en-US" dirty="0" smtClean="0"/>
              <a:t>By Dr. Masyitah Abu</a:t>
            </a:r>
            <a:endParaRPr lang="en-US" dirty="0"/>
          </a:p>
        </p:txBody>
      </p:sp>
      <p:pic>
        <p:nvPicPr>
          <p:cNvPr id="6" name="Picture 5" descr="01-Sensors-in-IOT-1-2048.jpg"/>
          <p:cNvPicPr>
            <a:picLocks noChangeAspect="1"/>
          </p:cNvPicPr>
          <p:nvPr/>
        </p:nvPicPr>
        <p:blipFill>
          <a:blip r:embed="rId2"/>
          <a:stretch>
            <a:fillRect/>
          </a:stretch>
        </p:blipFill>
        <p:spPr>
          <a:xfrm>
            <a:off x="3848100" y="448272"/>
            <a:ext cx="5295900" cy="397192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a:t>
            </a:r>
            <a:endParaRPr lang="en-US" dirty="0"/>
          </a:p>
        </p:txBody>
      </p:sp>
      <p:sp>
        <p:nvSpPr>
          <p:cNvPr id="3" name="Content Placeholder 2"/>
          <p:cNvSpPr>
            <a:spLocks noGrp="1"/>
          </p:cNvSpPr>
          <p:nvPr>
            <p:ph idx="1"/>
          </p:nvPr>
        </p:nvSpPr>
        <p:spPr>
          <a:xfrm>
            <a:off x="809997" y="2222287"/>
            <a:ext cx="4028703" cy="3636510"/>
          </a:xfrm>
        </p:spPr>
        <p:txBody>
          <a:bodyPr>
            <a:normAutofit fontScale="92500"/>
          </a:bodyPr>
          <a:lstStyle/>
          <a:p>
            <a:r>
              <a:rPr lang="en-US" dirty="0" smtClean="0"/>
              <a:t>The most common &amp; popular sensor </a:t>
            </a:r>
          </a:p>
          <a:p>
            <a:r>
              <a:rPr lang="en-US" dirty="0" smtClean="0"/>
              <a:t>How it work?</a:t>
            </a:r>
          </a:p>
          <a:p>
            <a:pPr lvl="1"/>
            <a:r>
              <a:rPr lang="en-US" dirty="0" smtClean="0"/>
              <a:t>It changes its physical property like resistance or voltage when the temperature </a:t>
            </a:r>
            <a:r>
              <a:rPr lang="en-US" dirty="0" smtClean="0"/>
              <a:t>change.</a:t>
            </a:r>
            <a:endParaRPr lang="en-US" dirty="0" smtClean="0"/>
          </a:p>
          <a:p>
            <a:r>
              <a:rPr lang="en-US" dirty="0" smtClean="0"/>
              <a:t>LM35 is a Celsius scale temperature sensor devices with its output directly proportional to the temperature (-55 to +150 </a:t>
            </a:r>
            <a:r>
              <a:rPr lang="en-US" dirty="0" smtClean="0"/>
              <a:t>Celsius)</a:t>
            </a:r>
            <a:endParaRPr lang="en-US" dirty="0" smtClean="0"/>
          </a:p>
          <a:p>
            <a:r>
              <a:rPr lang="en-US" dirty="0" smtClean="0"/>
              <a:t>What Thermistor &amp; Thermocouple</a:t>
            </a:r>
          </a:p>
        </p:txBody>
      </p:sp>
      <p:pic>
        <p:nvPicPr>
          <p:cNvPr id="1026" name="Picture 2" descr="Temperature Sensor LM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799" y="2222287"/>
            <a:ext cx="3660775" cy="343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9854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a:t>
            </a:r>
            <a:endParaRPr lang="en-US" dirty="0"/>
          </a:p>
        </p:txBody>
      </p:sp>
      <p:sp>
        <p:nvSpPr>
          <p:cNvPr id="3" name="Content Placeholder 2"/>
          <p:cNvSpPr>
            <a:spLocks noGrp="1"/>
          </p:cNvSpPr>
          <p:nvPr>
            <p:ph idx="1"/>
          </p:nvPr>
        </p:nvSpPr>
        <p:spPr>
          <a:xfrm>
            <a:off x="809997" y="2222287"/>
            <a:ext cx="4028703" cy="3636510"/>
          </a:xfrm>
        </p:spPr>
        <p:txBody>
          <a:bodyPr/>
          <a:lstStyle/>
          <a:p>
            <a:r>
              <a:rPr lang="en-US" dirty="0" smtClean="0"/>
              <a:t>Thermistor</a:t>
            </a:r>
          </a:p>
          <a:p>
            <a:pPr lvl="1"/>
            <a:r>
              <a:rPr lang="en-US" dirty="0" smtClean="0"/>
              <a:t>Used to detect the variation in temperature.</a:t>
            </a:r>
          </a:p>
          <a:p>
            <a:pPr lvl="1"/>
            <a:r>
              <a:rPr lang="en-US" dirty="0" smtClean="0"/>
              <a:t>It has negative temperature coefficient that means when the temperature increases the resistance decreases.</a:t>
            </a:r>
          </a:p>
          <a:p>
            <a:pPr lvl="1"/>
            <a:endParaRPr lang="en-US" dirty="0"/>
          </a:p>
        </p:txBody>
      </p:sp>
      <p:pic>
        <p:nvPicPr>
          <p:cNvPr id="6" name="Picture 5" descr="08-Sensors-in-IOT-8-2048.jpg"/>
          <p:cNvPicPr>
            <a:picLocks noChangeAspect="1"/>
          </p:cNvPicPr>
          <p:nvPr/>
        </p:nvPicPr>
        <p:blipFill rotWithShape="1">
          <a:blip r:embed="rId2"/>
          <a:srcRect l="50625" r="11458" b="52338"/>
          <a:stretch/>
        </p:blipFill>
        <p:spPr>
          <a:xfrm>
            <a:off x="5162550" y="2406211"/>
            <a:ext cx="3467100" cy="3268662"/>
          </a:xfrm>
          <a:prstGeom prst="rect">
            <a:avLst/>
          </a:prstGeom>
        </p:spPr>
      </p:pic>
    </p:spTree>
    <p:extLst>
      <p:ext uri="{BB962C8B-B14F-4D97-AF65-F5344CB8AC3E}">
        <p14:creationId xmlns:p14="http://schemas.microsoft.com/office/powerpoint/2010/main" val="8968566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Temperature Sensor</a:t>
            </a:r>
            <a:endParaRPr lang="en-US" dirty="0"/>
          </a:p>
        </p:txBody>
      </p:sp>
      <p:sp>
        <p:nvSpPr>
          <p:cNvPr id="3" name="Content Placeholder 2"/>
          <p:cNvSpPr>
            <a:spLocks noGrp="1"/>
          </p:cNvSpPr>
          <p:nvPr>
            <p:ph idx="1"/>
          </p:nvPr>
        </p:nvSpPr>
        <p:spPr>
          <a:xfrm>
            <a:off x="809997" y="2222287"/>
            <a:ext cx="7705353" cy="2711663"/>
          </a:xfrm>
        </p:spPr>
        <p:txBody>
          <a:bodyPr>
            <a:normAutofit/>
          </a:bodyPr>
          <a:lstStyle/>
          <a:p>
            <a:r>
              <a:rPr lang="en-US" sz="2400" dirty="0" smtClean="0"/>
              <a:t>Thermocouple</a:t>
            </a:r>
          </a:p>
          <a:p>
            <a:pPr lvl="1"/>
            <a:r>
              <a:rPr lang="en-US" sz="2000" dirty="0" smtClean="0"/>
              <a:t>Detect the variation in temperature also.</a:t>
            </a:r>
          </a:p>
          <a:p>
            <a:pPr lvl="1"/>
            <a:r>
              <a:rPr lang="en-US" sz="2000" dirty="0" smtClean="0"/>
              <a:t>It has two different metals are joined together to form a junction.</a:t>
            </a:r>
          </a:p>
          <a:p>
            <a:pPr lvl="1"/>
            <a:endParaRPr lang="en-US" sz="2000" dirty="0"/>
          </a:p>
        </p:txBody>
      </p:sp>
      <p:pic>
        <p:nvPicPr>
          <p:cNvPr id="5" name="Picture 4"/>
          <p:cNvPicPr>
            <a:picLocks noChangeAspect="1"/>
          </p:cNvPicPr>
          <p:nvPr/>
        </p:nvPicPr>
        <p:blipFill>
          <a:blip r:embed="rId2"/>
          <a:stretch>
            <a:fillRect/>
          </a:stretch>
        </p:blipFill>
        <p:spPr>
          <a:xfrm>
            <a:off x="4248150" y="4014348"/>
            <a:ext cx="4866900" cy="2737632"/>
          </a:xfrm>
          <a:prstGeom prst="rect">
            <a:avLst/>
          </a:prstGeom>
        </p:spPr>
      </p:pic>
    </p:spTree>
    <p:extLst>
      <p:ext uri="{BB962C8B-B14F-4D97-AF65-F5344CB8AC3E}">
        <p14:creationId xmlns:p14="http://schemas.microsoft.com/office/powerpoint/2010/main" val="1409013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a:t>
            </a:r>
            <a:r>
              <a:rPr lang="en-US" dirty="0" smtClean="0"/>
              <a:t>Sensor</a:t>
            </a:r>
            <a:endParaRPr lang="en-US" dirty="0"/>
          </a:p>
        </p:txBody>
      </p:sp>
      <p:sp>
        <p:nvSpPr>
          <p:cNvPr id="3" name="Content Placeholder 2"/>
          <p:cNvSpPr>
            <a:spLocks noGrp="1"/>
          </p:cNvSpPr>
          <p:nvPr>
            <p:ph idx="1"/>
          </p:nvPr>
        </p:nvSpPr>
        <p:spPr>
          <a:xfrm>
            <a:off x="581395" y="2565187"/>
            <a:ext cx="4314455" cy="3636510"/>
          </a:xfrm>
        </p:spPr>
        <p:txBody>
          <a:bodyPr>
            <a:normAutofit/>
          </a:bodyPr>
          <a:lstStyle/>
          <a:p>
            <a:r>
              <a:rPr lang="en-US" dirty="0"/>
              <a:t>A Proximity Sensor is a non-contact type sensor that detects the presence of an object. Proximity Sensors can be implemented using different techniques like Optical (like Infrared or Laser), Ultrasonic, Hall Effect, Capacitive, etc</a:t>
            </a:r>
            <a:r>
              <a:rPr lang="en-US" dirty="0" smtClean="0"/>
              <a:t>.</a:t>
            </a:r>
            <a:endParaRPr lang="en-US" dirty="0" smtClean="0"/>
          </a:p>
        </p:txBody>
      </p:sp>
      <p:pic>
        <p:nvPicPr>
          <p:cNvPr id="5" name="Picture 4" descr="09-Sensors-in-IOT-9-2048.jpg"/>
          <p:cNvPicPr>
            <a:picLocks noChangeAspect="1"/>
          </p:cNvPicPr>
          <p:nvPr/>
        </p:nvPicPr>
        <p:blipFill rotWithShape="1">
          <a:blip r:embed="rId2"/>
          <a:srcRect l="61458" t="32467" b="16978"/>
          <a:stretch/>
        </p:blipFill>
        <p:spPr>
          <a:xfrm>
            <a:off x="5334000" y="2755589"/>
            <a:ext cx="3524250" cy="3467100"/>
          </a:xfrm>
          <a:prstGeom prst="rect">
            <a:avLst/>
          </a:prstGeom>
        </p:spPr>
      </p:pic>
    </p:spTree>
    <p:extLst>
      <p:ext uri="{BB962C8B-B14F-4D97-AF65-F5344CB8AC3E}">
        <p14:creationId xmlns:p14="http://schemas.microsoft.com/office/powerpoint/2010/main" val="35402193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Proximity </a:t>
            </a:r>
            <a:r>
              <a:rPr lang="en-US" dirty="0" smtClean="0"/>
              <a:t>Sensor</a:t>
            </a:r>
            <a:endParaRPr lang="en-US" dirty="0"/>
          </a:p>
        </p:txBody>
      </p:sp>
      <p:sp>
        <p:nvSpPr>
          <p:cNvPr id="3" name="Content Placeholder 2"/>
          <p:cNvSpPr>
            <a:spLocks noGrp="1"/>
          </p:cNvSpPr>
          <p:nvPr>
            <p:ph idx="1"/>
          </p:nvPr>
        </p:nvSpPr>
        <p:spPr>
          <a:xfrm>
            <a:off x="409945" y="2127037"/>
            <a:ext cx="5266955" cy="2216363"/>
          </a:xfrm>
        </p:spPr>
        <p:txBody>
          <a:bodyPr>
            <a:normAutofit/>
          </a:bodyPr>
          <a:lstStyle/>
          <a:p>
            <a:r>
              <a:rPr lang="en-US" sz="2000" dirty="0" smtClean="0"/>
              <a:t>Some </a:t>
            </a:r>
            <a:r>
              <a:rPr lang="en-US" sz="2000" dirty="0"/>
              <a:t>of the applications of Proximity Sensors are Mobile Phones, Cars (Parking Sensors), industries (object alignment), Ground Proximity in Aircrafts, etc.</a:t>
            </a:r>
          </a:p>
        </p:txBody>
      </p:sp>
      <p:pic>
        <p:nvPicPr>
          <p:cNvPr id="4" name="Picture 3"/>
          <p:cNvPicPr>
            <a:picLocks noChangeAspect="1"/>
          </p:cNvPicPr>
          <p:nvPr/>
        </p:nvPicPr>
        <p:blipFill>
          <a:blip r:embed="rId2"/>
          <a:stretch>
            <a:fillRect/>
          </a:stretch>
        </p:blipFill>
        <p:spPr>
          <a:xfrm>
            <a:off x="4819650" y="3962400"/>
            <a:ext cx="4286250" cy="2857500"/>
          </a:xfrm>
          <a:prstGeom prst="rect">
            <a:avLst/>
          </a:prstGeom>
        </p:spPr>
      </p:pic>
    </p:spTree>
    <p:extLst>
      <p:ext uri="{BB962C8B-B14F-4D97-AF65-F5344CB8AC3E}">
        <p14:creationId xmlns:p14="http://schemas.microsoft.com/office/powerpoint/2010/main" val="18996653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Sensor (Infrared</a:t>
            </a:r>
            <a:r>
              <a:rPr lang="en-US" dirty="0" smtClean="0"/>
              <a:t>)</a:t>
            </a:r>
            <a:endParaRPr lang="en-US" dirty="0"/>
          </a:p>
        </p:txBody>
      </p:sp>
      <p:sp>
        <p:nvSpPr>
          <p:cNvPr id="3" name="Content Placeholder 2"/>
          <p:cNvSpPr>
            <a:spLocks noGrp="1"/>
          </p:cNvSpPr>
          <p:nvPr>
            <p:ph idx="1"/>
          </p:nvPr>
        </p:nvSpPr>
        <p:spPr/>
        <p:txBody>
          <a:bodyPr>
            <a:normAutofit/>
          </a:bodyPr>
          <a:lstStyle/>
          <a:p>
            <a:r>
              <a:rPr lang="en-US" sz="2000" dirty="0"/>
              <a:t>IR Sensors or Infrared Sensor are light-based sensors that are used in various applications like Proximity and Object Detection. IR Sensors are used as proximity sensors in almost all mobile phones</a:t>
            </a:r>
            <a:r>
              <a:rPr lang="en-US" sz="2000" dirty="0" smtClean="0"/>
              <a:t>.</a:t>
            </a:r>
          </a:p>
          <a:p>
            <a:r>
              <a:rPr lang="en-US" sz="2000" dirty="0"/>
              <a:t>There are two types of Infrared or IR Sensors: </a:t>
            </a:r>
            <a:r>
              <a:rPr lang="en-US" sz="2000" b="1" dirty="0" err="1"/>
              <a:t>Transmissive</a:t>
            </a:r>
            <a:r>
              <a:rPr lang="en-US" sz="2000" b="1" dirty="0"/>
              <a:t> Type </a:t>
            </a:r>
            <a:r>
              <a:rPr lang="en-US" sz="2000" dirty="0"/>
              <a:t>and </a:t>
            </a:r>
            <a:r>
              <a:rPr lang="en-US" sz="2000" b="1" dirty="0"/>
              <a:t>Reflective Type</a:t>
            </a:r>
            <a:r>
              <a:rPr lang="en-US" sz="2000" dirty="0" smtClean="0"/>
              <a:t>.</a:t>
            </a:r>
            <a:endParaRPr lang="en-US" sz="2000" dirty="0"/>
          </a:p>
        </p:txBody>
      </p:sp>
      <p:sp>
        <p:nvSpPr>
          <p:cNvPr id="5" name="Content Placeholder 2"/>
          <p:cNvSpPr txBox="1">
            <a:spLocks/>
          </p:cNvSpPr>
          <p:nvPr/>
        </p:nvSpPr>
        <p:spPr>
          <a:xfrm>
            <a:off x="4571998" y="2904233"/>
            <a:ext cx="4276355" cy="14248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7744222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Sensor (Infrared</a:t>
            </a:r>
            <a:r>
              <a:rPr lang="en-US" dirty="0" smtClean="0"/>
              <a:t>)</a:t>
            </a:r>
            <a:endParaRPr lang="en-US" dirty="0"/>
          </a:p>
        </p:txBody>
      </p:sp>
      <p:sp>
        <p:nvSpPr>
          <p:cNvPr id="3" name="Content Placeholder 2"/>
          <p:cNvSpPr>
            <a:spLocks noGrp="1"/>
          </p:cNvSpPr>
          <p:nvPr>
            <p:ph idx="1"/>
          </p:nvPr>
        </p:nvSpPr>
        <p:spPr>
          <a:xfrm>
            <a:off x="809997" y="2222286"/>
            <a:ext cx="4504953" cy="3968963"/>
          </a:xfrm>
        </p:spPr>
        <p:txBody>
          <a:bodyPr>
            <a:normAutofit/>
          </a:bodyPr>
          <a:lstStyle/>
          <a:p>
            <a:r>
              <a:rPr lang="en-US" sz="2000" dirty="0"/>
              <a:t>In </a:t>
            </a:r>
            <a:r>
              <a:rPr lang="en-US" sz="2000" b="1" dirty="0" err="1"/>
              <a:t>Transmissive</a:t>
            </a:r>
            <a:r>
              <a:rPr lang="en-US" sz="2000" b="1" dirty="0"/>
              <a:t> </a:t>
            </a:r>
            <a:r>
              <a:rPr lang="en-US" sz="2000" b="1" dirty="0" smtClean="0"/>
              <a:t>Type: </a:t>
            </a:r>
            <a:r>
              <a:rPr lang="en-US" sz="2000" dirty="0"/>
              <a:t>IR Sensor, the IR Transmitter (usually an IR LED) and the IR Detector (usually a Photo Diode) are positioned facing each other so that when an object passes between them, the sensor detects the object</a:t>
            </a:r>
            <a:r>
              <a:rPr lang="en-US" sz="2000" dirty="0" smtClean="0"/>
              <a:t>.</a:t>
            </a:r>
          </a:p>
        </p:txBody>
      </p:sp>
      <p:pic>
        <p:nvPicPr>
          <p:cNvPr id="1026" name="Picture 2" descr="Product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1075" y="550861"/>
            <a:ext cx="2857500" cy="574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5962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 Sensor (Infrared</a:t>
            </a:r>
            <a:r>
              <a:rPr lang="en-US" dirty="0" smtClean="0"/>
              <a:t>)</a:t>
            </a:r>
            <a:endParaRPr lang="en-US" dirty="0"/>
          </a:p>
        </p:txBody>
      </p:sp>
      <p:sp>
        <p:nvSpPr>
          <p:cNvPr id="3" name="Content Placeholder 2"/>
          <p:cNvSpPr>
            <a:spLocks noGrp="1"/>
          </p:cNvSpPr>
          <p:nvPr>
            <p:ph idx="1"/>
          </p:nvPr>
        </p:nvSpPr>
        <p:spPr>
          <a:xfrm>
            <a:off x="543297" y="2222286"/>
            <a:ext cx="3903221" cy="3968963"/>
          </a:xfrm>
        </p:spPr>
        <p:txBody>
          <a:bodyPr>
            <a:normAutofit lnSpcReduction="10000"/>
          </a:bodyPr>
          <a:lstStyle/>
          <a:p>
            <a:r>
              <a:rPr lang="en-US" dirty="0" smtClean="0"/>
              <a:t>The </a:t>
            </a:r>
            <a:r>
              <a:rPr lang="en-US" dirty="0"/>
              <a:t>other type of IR Sensor is a </a:t>
            </a:r>
            <a:r>
              <a:rPr lang="en-US" b="1" dirty="0"/>
              <a:t>Reflective Type </a:t>
            </a:r>
            <a:r>
              <a:rPr lang="en-US" dirty="0"/>
              <a:t>IR Sensor. In this, the transmitter and the detector are positioned adjacent to each other facing the object. When an object comes in front of the sensor, the sensor detects the object</a:t>
            </a:r>
            <a:r>
              <a:rPr lang="en-US" dirty="0" smtClean="0"/>
              <a:t>.</a:t>
            </a:r>
          </a:p>
          <a:p>
            <a:r>
              <a:rPr lang="en-US" dirty="0" smtClean="0"/>
              <a:t>Different </a:t>
            </a:r>
            <a:r>
              <a:rPr lang="en-US" dirty="0"/>
              <a:t>applications where IR Sensors are implemented are Mobile Phones, Robots, Industrial assembly, automobiles, etc.</a:t>
            </a:r>
          </a:p>
        </p:txBody>
      </p:sp>
      <p:pic>
        <p:nvPicPr>
          <p:cNvPr id="4" name="Picture 3" descr="11-Sensors-in-IOT-11-2048.jpg"/>
          <p:cNvPicPr>
            <a:picLocks noChangeAspect="1"/>
          </p:cNvPicPr>
          <p:nvPr/>
        </p:nvPicPr>
        <p:blipFill rotWithShape="1">
          <a:blip r:embed="rId2"/>
          <a:srcRect l="13125" t="27467" r="17917" b="10033"/>
          <a:stretch/>
        </p:blipFill>
        <p:spPr>
          <a:xfrm>
            <a:off x="4571998" y="2746160"/>
            <a:ext cx="4297430" cy="2921213"/>
          </a:xfrm>
          <a:prstGeom prst="rect">
            <a:avLst/>
          </a:prstGeom>
        </p:spPr>
      </p:pic>
    </p:spTree>
    <p:extLst>
      <p:ext uri="{BB962C8B-B14F-4D97-AF65-F5344CB8AC3E}">
        <p14:creationId xmlns:p14="http://schemas.microsoft.com/office/powerpoint/2010/main" val="1712591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Sensor</a:t>
            </a:r>
            <a:endParaRPr lang="en-US" dirty="0"/>
          </a:p>
        </p:txBody>
      </p:sp>
      <p:sp>
        <p:nvSpPr>
          <p:cNvPr id="3" name="Content Placeholder 2"/>
          <p:cNvSpPr>
            <a:spLocks noGrp="1"/>
          </p:cNvSpPr>
          <p:nvPr>
            <p:ph idx="1"/>
          </p:nvPr>
        </p:nvSpPr>
        <p:spPr/>
        <p:txBody>
          <a:bodyPr/>
          <a:lstStyle/>
          <a:p>
            <a:r>
              <a:rPr lang="en-US" dirty="0"/>
              <a:t>An Ultrasonic Sensor is a non-contact type device that can be used to measure distance as well as velocity of an object. An Ultrasonic Sensor works based on the properties of sound waves with a frequency greater than that of the human audible range</a:t>
            </a:r>
            <a:r>
              <a:rPr lang="en-US" dirty="0" smtClean="0"/>
              <a:t>.</a:t>
            </a:r>
          </a:p>
        </p:txBody>
      </p:sp>
      <p:pic>
        <p:nvPicPr>
          <p:cNvPr id="4" name="Picture 3" descr="12-Sensors-in-IOT-12-2048.jpg"/>
          <p:cNvPicPr>
            <a:picLocks noChangeAspect="1"/>
          </p:cNvPicPr>
          <p:nvPr/>
        </p:nvPicPr>
        <p:blipFill rotWithShape="1">
          <a:blip r:embed="rId2"/>
          <a:srcRect l="16041" t="54967" r="9584"/>
          <a:stretch/>
        </p:blipFill>
        <p:spPr>
          <a:xfrm>
            <a:off x="4324350" y="4665366"/>
            <a:ext cx="4638300" cy="2106334"/>
          </a:xfrm>
          <a:prstGeom prst="rect">
            <a:avLst/>
          </a:prstGeom>
        </p:spPr>
      </p:pic>
    </p:spTree>
    <p:extLst>
      <p:ext uri="{BB962C8B-B14F-4D97-AF65-F5344CB8AC3E}">
        <p14:creationId xmlns:p14="http://schemas.microsoft.com/office/powerpoint/2010/main" val="41864851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Sensor</a:t>
            </a:r>
            <a:endParaRPr lang="en-US" dirty="0"/>
          </a:p>
        </p:txBody>
      </p:sp>
      <p:sp>
        <p:nvSpPr>
          <p:cNvPr id="3" name="Content Placeholder 2"/>
          <p:cNvSpPr>
            <a:spLocks noGrp="1"/>
          </p:cNvSpPr>
          <p:nvPr>
            <p:ph idx="1"/>
          </p:nvPr>
        </p:nvSpPr>
        <p:spPr>
          <a:xfrm>
            <a:off x="809997" y="2222287"/>
            <a:ext cx="4905003" cy="4007063"/>
          </a:xfrm>
        </p:spPr>
        <p:txBody>
          <a:bodyPr>
            <a:normAutofit/>
          </a:bodyPr>
          <a:lstStyle/>
          <a:p>
            <a:r>
              <a:rPr lang="en-US" dirty="0" smtClean="0"/>
              <a:t>There are two kinds of an ultrasonic sensor, “active ultrasonic sensor” and “passive ultrasonic sensors”. </a:t>
            </a:r>
          </a:p>
          <a:p>
            <a:r>
              <a:rPr lang="en-US" dirty="0" smtClean="0"/>
              <a:t>An active ultrasonic sensor generates the high-frequency sound wave to receive back the ultrasonic sensor for evaluating the echo. </a:t>
            </a:r>
          </a:p>
          <a:p>
            <a:r>
              <a:rPr lang="en-US" dirty="0"/>
              <a:t>A</a:t>
            </a:r>
            <a:r>
              <a:rPr lang="en-US" dirty="0" smtClean="0"/>
              <a:t> passive ultrasonic sensors are just used for detecting ultrasonic noise which is present under specific conditions.</a:t>
            </a:r>
            <a:endParaRPr lang="en-US" dirty="0"/>
          </a:p>
        </p:txBody>
      </p:sp>
      <p:pic>
        <p:nvPicPr>
          <p:cNvPr id="2050" name="Picture 2" descr="https://image.slidesharecdn.com/unit-2-sensors1-240220070628-23c5ebd7/85/unit-2-sensors-1-and-its-types-is-device-that-receives-and-responds-to-a-signal-20-3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1700" y="2048795"/>
            <a:ext cx="3048000" cy="22860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y.avnet.com/wcm/connect/2425c80c-9bee-41dc-935f-620f98d34c7e/Ultrasonic-Sensor-Application-Example-EN-Image.jpg?MOD=AJPERES&amp;CACHEID=ROOTWORKSPACE-2425c80c-9bee-41dc-935f-620f98d34c7e-mTPg6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1700" y="4493137"/>
            <a:ext cx="3048000" cy="228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7688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What is </a:t>
            </a:r>
            <a:r>
              <a:rPr lang="en-US" dirty="0" smtClean="0"/>
              <a:t>Sensor</a:t>
            </a:r>
            <a:r>
              <a:rPr dirty="0" smtClean="0"/>
              <a:t>?</a:t>
            </a:r>
            <a:endParaRPr dirty="0"/>
          </a:p>
        </p:txBody>
      </p:sp>
      <p:sp>
        <p:nvSpPr>
          <p:cNvPr id="3" name="Content Placeholder 2"/>
          <p:cNvSpPr>
            <a:spLocks noGrp="1"/>
          </p:cNvSpPr>
          <p:nvPr>
            <p:ph idx="1"/>
          </p:nvPr>
        </p:nvSpPr>
        <p:spPr/>
        <p:txBody>
          <a:bodyPr>
            <a:normAutofit/>
          </a:bodyPr>
          <a:lstStyle/>
          <a:p>
            <a:r>
              <a:rPr lang="en-US" sz="2000" b="1" dirty="0" smtClean="0"/>
              <a:t>Sensor </a:t>
            </a:r>
            <a:r>
              <a:rPr lang="en-US" sz="2000" dirty="0" smtClean="0"/>
              <a:t>as an input device which provides an output (signal) with respect to a specific physical quantity (input)</a:t>
            </a:r>
          </a:p>
          <a:p>
            <a:r>
              <a:rPr lang="en-US" sz="2000" dirty="0" smtClean="0"/>
              <a:t>The term “input device” in the definition of a Sensor means that it is part of a bigger system which provides input to a main control system (like a Processor or a Microcontroller).</a:t>
            </a:r>
          </a:p>
          <a:p>
            <a:r>
              <a:rPr lang="en-US" sz="2000" dirty="0" smtClean="0"/>
              <a:t>Another unique definition of a Sensor is as follows: It is a device that converts signals from one energy domain to electrical domain. </a:t>
            </a:r>
            <a:endParaRPr sz="2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 Sensor</a:t>
            </a:r>
            <a:endParaRPr lang="en-US" dirty="0"/>
          </a:p>
        </p:txBody>
      </p:sp>
      <p:sp>
        <p:nvSpPr>
          <p:cNvPr id="3" name="Content Placeholder 2"/>
          <p:cNvSpPr>
            <a:spLocks noGrp="1"/>
          </p:cNvSpPr>
          <p:nvPr>
            <p:ph idx="1"/>
          </p:nvPr>
        </p:nvSpPr>
        <p:spPr>
          <a:xfrm>
            <a:off x="266700" y="2222287"/>
            <a:ext cx="8667749" cy="2197313"/>
          </a:xfrm>
        </p:spPr>
        <p:txBody>
          <a:bodyPr>
            <a:normAutofit fontScale="85000" lnSpcReduction="20000"/>
          </a:bodyPr>
          <a:lstStyle/>
          <a:p>
            <a:r>
              <a:rPr lang="en-US" dirty="0"/>
              <a:t>Ultrasonic means nothing but the range of the frequencies. Its range is greater than the audible range (&gt;20 kHz</a:t>
            </a:r>
            <a:r>
              <a:rPr lang="en-US" dirty="0" smtClean="0"/>
              <a:t>).</a:t>
            </a:r>
          </a:p>
          <a:p>
            <a:r>
              <a:rPr lang="en-US" dirty="0" smtClean="0"/>
              <a:t>This </a:t>
            </a:r>
            <a:r>
              <a:rPr lang="en-US" dirty="0"/>
              <a:t>ultrasonic sensor is used to calculate the distance between the ultrasonic transmitter and the target and also used to measure the velocity of the target</a:t>
            </a:r>
            <a:r>
              <a:rPr lang="en-US" dirty="0" smtClean="0"/>
              <a:t>.</a:t>
            </a:r>
          </a:p>
          <a:p>
            <a:r>
              <a:rPr lang="en-US" dirty="0" smtClean="0"/>
              <a:t>Ultrasonic </a:t>
            </a:r>
            <a:r>
              <a:rPr lang="en-US" dirty="0"/>
              <a:t>sensor HC-SR04 can be used to measure distance in the range of 2cm–400cm with an accuracy of 3mm</a:t>
            </a:r>
            <a:r>
              <a:rPr lang="en-US" dirty="0" smtClean="0"/>
              <a:t>.</a:t>
            </a:r>
          </a:p>
          <a:p>
            <a:r>
              <a:rPr lang="en-US" dirty="0" smtClean="0"/>
              <a:t>The </a:t>
            </a:r>
            <a:r>
              <a:rPr lang="en-US" dirty="0"/>
              <a:t>4 pins of the Ultrasonic sensor are </a:t>
            </a:r>
            <a:r>
              <a:rPr lang="en-US" dirty="0" err="1"/>
              <a:t>Vcc</a:t>
            </a:r>
            <a:r>
              <a:rPr lang="en-US" dirty="0"/>
              <a:t>, </a:t>
            </a:r>
            <a:r>
              <a:rPr lang="en-US" dirty="0" err="1"/>
              <a:t>Gnd</a:t>
            </a:r>
            <a:r>
              <a:rPr lang="en-US" dirty="0"/>
              <a:t>, Trig, and Echo. Trig is connected to Pin 11 of Arduino, and Echo is connected to Pin 10. With respect to Arduino, Pins 10 and 11 are input and output respectively.</a:t>
            </a:r>
          </a:p>
        </p:txBody>
      </p:sp>
      <p:pic>
        <p:nvPicPr>
          <p:cNvPr id="5" name="Picture 4" descr="13-Sensors-in-IOT-13-2048.jpg"/>
          <p:cNvPicPr>
            <a:picLocks noChangeAspect="1"/>
          </p:cNvPicPr>
          <p:nvPr/>
        </p:nvPicPr>
        <p:blipFill rotWithShape="1">
          <a:blip r:embed="rId2"/>
          <a:srcRect l="8542" t="54689" r="5625"/>
          <a:stretch/>
        </p:blipFill>
        <p:spPr>
          <a:xfrm>
            <a:off x="1924048" y="4552950"/>
            <a:ext cx="5677628" cy="2247900"/>
          </a:xfrm>
          <a:prstGeom prst="rect">
            <a:avLst/>
          </a:prstGeom>
        </p:spPr>
      </p:pic>
    </p:spTree>
    <p:extLst>
      <p:ext uri="{BB962C8B-B14F-4D97-AF65-F5344CB8AC3E}">
        <p14:creationId xmlns:p14="http://schemas.microsoft.com/office/powerpoint/2010/main" val="1765850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Smoke, Gas and Alcohol </a:t>
            </a:r>
            <a:r>
              <a:rPr lang="en-US" dirty="0" smtClean="0"/>
              <a:t>Sensor</a:t>
            </a:r>
            <a:endParaRPr lang="en-US" dirty="0"/>
          </a:p>
        </p:txBody>
      </p:sp>
      <p:sp>
        <p:nvSpPr>
          <p:cNvPr id="3" name="Content Placeholder 2"/>
          <p:cNvSpPr>
            <a:spLocks noGrp="1"/>
          </p:cNvSpPr>
          <p:nvPr>
            <p:ph idx="1"/>
          </p:nvPr>
        </p:nvSpPr>
        <p:spPr>
          <a:xfrm>
            <a:off x="809997" y="2222287"/>
            <a:ext cx="7524003" cy="2295925"/>
          </a:xfrm>
        </p:spPr>
        <p:txBody>
          <a:bodyPr>
            <a:normAutofit/>
          </a:bodyPr>
          <a:lstStyle/>
          <a:p>
            <a:r>
              <a:rPr lang="en-US" dirty="0"/>
              <a:t>Smoke and gas detector is a gadget that senses gas, smoke, and typically, it’s an indicator of fire. Nowadays, all security devices use this sensor to pass signals to fire alarms or control panels</a:t>
            </a:r>
            <a:r>
              <a:rPr lang="en-US" dirty="0" smtClean="0"/>
              <a:t>.</a:t>
            </a:r>
          </a:p>
          <a:p>
            <a:r>
              <a:rPr lang="en-US" dirty="0" smtClean="0"/>
              <a:t>A </a:t>
            </a:r>
            <a:r>
              <a:rPr lang="en-US" dirty="0"/>
              <a:t>household smoke detector is also known as a smoke alarm. Most of the device manufacturers use audible or visual alarm systems in security devices that detect automatically.</a:t>
            </a:r>
          </a:p>
        </p:txBody>
      </p:sp>
      <p:pic>
        <p:nvPicPr>
          <p:cNvPr id="5" name="Picture 4" descr="14-Sensors-in-IOT-14-2048.jpg"/>
          <p:cNvPicPr>
            <a:picLocks noChangeAspect="1"/>
          </p:cNvPicPr>
          <p:nvPr/>
        </p:nvPicPr>
        <p:blipFill rotWithShape="1">
          <a:blip r:embed="rId2"/>
          <a:srcRect l="41041" t="40244" r="1667" b="3644"/>
          <a:stretch/>
        </p:blipFill>
        <p:spPr>
          <a:xfrm>
            <a:off x="5294593" y="4682107"/>
            <a:ext cx="2800538" cy="2057122"/>
          </a:xfrm>
          <a:prstGeom prst="rect">
            <a:avLst/>
          </a:prstGeom>
        </p:spPr>
      </p:pic>
      <p:pic>
        <p:nvPicPr>
          <p:cNvPr id="6" name="Picture 5" descr="14-Sensors-in-IOT-14-2048.jpg"/>
          <p:cNvPicPr>
            <a:picLocks noChangeAspect="1"/>
          </p:cNvPicPr>
          <p:nvPr/>
        </p:nvPicPr>
        <p:blipFill rotWithShape="1">
          <a:blip r:embed="rId2"/>
          <a:srcRect t="46631" r="58750" b="9479"/>
          <a:stretch/>
        </p:blipFill>
        <p:spPr>
          <a:xfrm>
            <a:off x="1376084" y="4682107"/>
            <a:ext cx="2577912" cy="2057122"/>
          </a:xfrm>
          <a:prstGeom prst="rect">
            <a:avLst/>
          </a:prstGeom>
        </p:spPr>
      </p:pic>
    </p:spTree>
    <p:extLst>
      <p:ext uri="{BB962C8B-B14F-4D97-AF65-F5344CB8AC3E}">
        <p14:creationId xmlns:p14="http://schemas.microsoft.com/office/powerpoint/2010/main" val="2002160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Humidity </a:t>
            </a:r>
            <a:r>
              <a:rPr lang="en-US" dirty="0" smtClean="0"/>
              <a:t>Sensor</a:t>
            </a:r>
            <a:endParaRPr lang="en-US" dirty="0"/>
          </a:p>
        </p:txBody>
      </p:sp>
      <p:sp>
        <p:nvSpPr>
          <p:cNvPr id="3" name="Content Placeholder 2"/>
          <p:cNvSpPr>
            <a:spLocks noGrp="1"/>
          </p:cNvSpPr>
          <p:nvPr>
            <p:ph idx="1"/>
          </p:nvPr>
        </p:nvSpPr>
        <p:spPr>
          <a:xfrm>
            <a:off x="809997" y="2222287"/>
            <a:ext cx="7524003" cy="2006813"/>
          </a:xfrm>
        </p:spPr>
        <p:txBody>
          <a:bodyPr>
            <a:normAutofit fontScale="92500"/>
          </a:bodyPr>
          <a:lstStyle/>
          <a:p>
            <a:r>
              <a:rPr lang="en-US" dirty="0"/>
              <a:t>A humidity sensor (or hygrometer) senses, measures, and reports both moisture and air temperature</a:t>
            </a:r>
            <a:r>
              <a:rPr lang="en-US" dirty="0" smtClean="0"/>
              <a:t>.</a:t>
            </a:r>
          </a:p>
          <a:p>
            <a:r>
              <a:rPr lang="en-US" dirty="0" smtClean="0"/>
              <a:t>The </a:t>
            </a:r>
            <a:r>
              <a:rPr lang="en-US" dirty="0"/>
              <a:t>ratio of moisture in the air to the highest amount of moisture at a particular air temperature is called Relative Humidity (RH</a:t>
            </a:r>
            <a:r>
              <a:rPr lang="en-US" dirty="0" smtClean="0"/>
              <a:t>).</a:t>
            </a:r>
          </a:p>
          <a:p>
            <a:r>
              <a:rPr lang="en-US" dirty="0" smtClean="0"/>
              <a:t>Relative </a:t>
            </a:r>
            <a:r>
              <a:rPr lang="en-US" dirty="0"/>
              <a:t>humidity becomes an important factor when looking for comfort.</a:t>
            </a:r>
          </a:p>
        </p:txBody>
      </p:sp>
      <p:pic>
        <p:nvPicPr>
          <p:cNvPr id="4" name="Picture 3" descr="15-Sensors-in-IOT-15-2048.jpg"/>
          <p:cNvPicPr>
            <a:picLocks noChangeAspect="1"/>
          </p:cNvPicPr>
          <p:nvPr/>
        </p:nvPicPr>
        <p:blipFill rotWithShape="1">
          <a:blip r:embed="rId2"/>
          <a:srcRect l="35294" t="44525" r="10294"/>
          <a:stretch/>
        </p:blipFill>
        <p:spPr>
          <a:xfrm>
            <a:off x="5652247" y="4038658"/>
            <a:ext cx="3343835" cy="2556859"/>
          </a:xfrm>
          <a:prstGeom prst="rect">
            <a:avLst/>
          </a:prstGeom>
        </p:spPr>
      </p:pic>
      <p:pic>
        <p:nvPicPr>
          <p:cNvPr id="5" name="Picture 4" descr="15-Sensors-in-IOT-15-2048.jpg"/>
          <p:cNvPicPr>
            <a:picLocks noChangeAspect="1"/>
          </p:cNvPicPr>
          <p:nvPr/>
        </p:nvPicPr>
        <p:blipFill rotWithShape="1">
          <a:blip r:embed="rId2"/>
          <a:srcRect l="6470" t="47205" r="71079" b="10833"/>
          <a:stretch/>
        </p:blipFill>
        <p:spPr>
          <a:xfrm>
            <a:off x="4178669" y="4038658"/>
            <a:ext cx="1419788" cy="1990182"/>
          </a:xfrm>
          <a:prstGeom prst="rect">
            <a:avLst/>
          </a:prstGeom>
        </p:spPr>
      </p:pic>
    </p:spTree>
    <p:extLst>
      <p:ext uri="{BB962C8B-B14F-4D97-AF65-F5344CB8AC3E}">
        <p14:creationId xmlns:p14="http://schemas.microsoft.com/office/powerpoint/2010/main" val="6618874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LDR Sensor</a:t>
            </a:r>
            <a:endParaRPr lang="en-US" dirty="0"/>
          </a:p>
        </p:txBody>
      </p:sp>
      <p:sp>
        <p:nvSpPr>
          <p:cNvPr id="3" name="Content Placeholder 2"/>
          <p:cNvSpPr>
            <a:spLocks noGrp="1"/>
          </p:cNvSpPr>
          <p:nvPr>
            <p:ph idx="1"/>
          </p:nvPr>
        </p:nvSpPr>
        <p:spPr>
          <a:xfrm>
            <a:off x="809997" y="2585357"/>
            <a:ext cx="7524003" cy="3636510"/>
          </a:xfrm>
        </p:spPr>
        <p:txBody>
          <a:bodyPr>
            <a:normAutofit fontScale="92500" lnSpcReduction="10000"/>
          </a:bodyPr>
          <a:lstStyle/>
          <a:p>
            <a:r>
              <a:rPr lang="en-US" dirty="0"/>
              <a:t>A light dependent resistor (LDR) or a </a:t>
            </a:r>
            <a:r>
              <a:rPr lang="en-US" dirty="0" err="1"/>
              <a:t>photoresistor</a:t>
            </a:r>
            <a:r>
              <a:rPr lang="en-US" dirty="0"/>
              <a:t> or photocell is a light-controlled variable resistor. Its resistance changes with light intensity that falls on it</a:t>
            </a:r>
            <a:r>
              <a:rPr lang="en-US" dirty="0" smtClean="0"/>
              <a:t>.</a:t>
            </a:r>
          </a:p>
          <a:p>
            <a:r>
              <a:rPr lang="en-US" dirty="0" smtClean="0"/>
              <a:t>The </a:t>
            </a:r>
            <a:r>
              <a:rPr lang="en-US" dirty="0"/>
              <a:t>resistance of a </a:t>
            </a:r>
            <a:r>
              <a:rPr lang="en-US" dirty="0" err="1"/>
              <a:t>photoresistor</a:t>
            </a:r>
            <a:r>
              <a:rPr lang="en-US" dirty="0"/>
              <a:t> decreases with increasing incident light intensity. In other words, it exhibits photoconductivity</a:t>
            </a:r>
            <a:r>
              <a:rPr lang="en-US" dirty="0" smtClean="0"/>
              <a:t>.</a:t>
            </a:r>
          </a:p>
          <a:p>
            <a:r>
              <a:rPr lang="en-US" dirty="0" smtClean="0"/>
              <a:t>The </a:t>
            </a:r>
            <a:r>
              <a:rPr lang="en-US" dirty="0"/>
              <a:t>resistance range and sensitivity of a </a:t>
            </a:r>
            <a:r>
              <a:rPr lang="en-US" dirty="0" err="1"/>
              <a:t>photoresistor</a:t>
            </a:r>
            <a:r>
              <a:rPr lang="en-US" dirty="0"/>
              <a:t> can substantially differ among dissimilar devices</a:t>
            </a:r>
            <a:r>
              <a:rPr lang="en-US" dirty="0" smtClean="0"/>
              <a:t>.</a:t>
            </a:r>
          </a:p>
          <a:p>
            <a:r>
              <a:rPr lang="en-US" dirty="0" smtClean="0"/>
              <a:t>They </a:t>
            </a:r>
            <a:r>
              <a:rPr lang="en-US" dirty="0"/>
              <a:t>are made of semiconductor materials with high resistance</a:t>
            </a:r>
            <a:r>
              <a:rPr lang="en-US" dirty="0" smtClean="0"/>
              <a:t>.</a:t>
            </a:r>
          </a:p>
          <a:p>
            <a:r>
              <a:rPr lang="en-US" dirty="0" smtClean="0"/>
              <a:t>Photocells </a:t>
            </a:r>
            <a:r>
              <a:rPr lang="en-US" dirty="0"/>
              <a:t>or LDRs are non-linear devices. Their sensitivity varies with the wavelength of light incident on them</a:t>
            </a:r>
            <a:r>
              <a:rPr lang="en-US" dirty="0" smtClean="0"/>
              <a:t>.</a:t>
            </a:r>
          </a:p>
          <a:p>
            <a:r>
              <a:rPr lang="en-US" dirty="0" smtClean="0"/>
              <a:t>Some </a:t>
            </a:r>
            <a:r>
              <a:rPr lang="en-US" dirty="0"/>
              <a:t>photocells might not respond at all to certain ranges of wavelengths.</a:t>
            </a:r>
          </a:p>
        </p:txBody>
      </p:sp>
      <p:pic>
        <p:nvPicPr>
          <p:cNvPr id="4" name="Picture 3" descr="16-Sensors-in-IOT-16-2048.jpg"/>
          <p:cNvPicPr>
            <a:picLocks noChangeAspect="1"/>
          </p:cNvPicPr>
          <p:nvPr/>
        </p:nvPicPr>
        <p:blipFill rotWithShape="1">
          <a:blip r:embed="rId2"/>
          <a:srcRect l="75000" r="7941" b="72141"/>
          <a:stretch/>
        </p:blipFill>
        <p:spPr>
          <a:xfrm>
            <a:off x="7100048" y="90940"/>
            <a:ext cx="1934862" cy="2369872"/>
          </a:xfrm>
          <a:prstGeom prst="rect">
            <a:avLst/>
          </a:prstGeom>
        </p:spPr>
      </p:pic>
    </p:spTree>
    <p:extLst>
      <p:ext uri="{BB962C8B-B14F-4D97-AF65-F5344CB8AC3E}">
        <p14:creationId xmlns:p14="http://schemas.microsoft.com/office/powerpoint/2010/main" val="16426232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8" y="447188"/>
            <a:ext cx="5577356" cy="970450"/>
          </a:xfrm>
        </p:spPr>
        <p:txBody>
          <a:bodyPr/>
          <a:lstStyle/>
          <a:p>
            <a:r>
              <a:rPr lang="en-US" dirty="0" smtClean="0"/>
              <a:t>Motion Detection Sensor</a:t>
            </a:r>
            <a:endParaRPr lang="en-US" dirty="0"/>
          </a:p>
        </p:txBody>
      </p:sp>
      <p:sp>
        <p:nvSpPr>
          <p:cNvPr id="3" name="Content Placeholder 2"/>
          <p:cNvSpPr>
            <a:spLocks noGrp="1"/>
          </p:cNvSpPr>
          <p:nvPr>
            <p:ph idx="1"/>
          </p:nvPr>
        </p:nvSpPr>
        <p:spPr>
          <a:xfrm>
            <a:off x="484094" y="2423993"/>
            <a:ext cx="3966883" cy="3815442"/>
          </a:xfrm>
        </p:spPr>
        <p:txBody>
          <a:bodyPr>
            <a:normAutofit fontScale="85000" lnSpcReduction="10000"/>
          </a:bodyPr>
          <a:lstStyle/>
          <a:p>
            <a:r>
              <a:rPr lang="en-US" dirty="0"/>
              <a:t>A motion detector is an electronic device which is used to detect the physical movement (motion) in a given area, and it transforms motion into an electric signal; motion of any object or motion of human beings</a:t>
            </a:r>
            <a:r>
              <a:rPr lang="en-US" dirty="0" smtClean="0"/>
              <a:t>.</a:t>
            </a:r>
          </a:p>
          <a:p>
            <a:r>
              <a:rPr lang="en-US" dirty="0" smtClean="0"/>
              <a:t>These </a:t>
            </a:r>
            <a:r>
              <a:rPr lang="en-US" dirty="0"/>
              <a:t>are primarily used for intrusion detection systems, automatic door control, boom barrier, smart camera (i.e., motion-based capture/video recording), toll plaza, automatic parking systems, automated sinks/toilet flusher, hand dryers, energy management systems (i.e., Automated Lighting, AC, Fan, Appliances Control), etc</a:t>
            </a:r>
            <a:r>
              <a:rPr lang="en-US" dirty="0" smtClean="0"/>
              <a:t>.</a:t>
            </a:r>
          </a:p>
        </p:txBody>
      </p:sp>
      <p:pic>
        <p:nvPicPr>
          <p:cNvPr id="3074" name="Picture 2" descr="https://getsafeandsound.com/wp-content/uploads/2018/06/PIR-Motion-Sensor-How-It-Work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9953" y="3105114"/>
            <a:ext cx="4644651" cy="261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8687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8" y="447188"/>
            <a:ext cx="5577356" cy="970450"/>
          </a:xfrm>
        </p:spPr>
        <p:txBody>
          <a:bodyPr/>
          <a:lstStyle/>
          <a:p>
            <a:r>
              <a:rPr lang="en-US" dirty="0" smtClean="0"/>
              <a:t>Motion Detection Sensor</a:t>
            </a:r>
            <a:endParaRPr lang="en-US" dirty="0"/>
          </a:p>
        </p:txBody>
      </p:sp>
      <p:sp>
        <p:nvSpPr>
          <p:cNvPr id="3" name="Content Placeholder 2"/>
          <p:cNvSpPr>
            <a:spLocks noGrp="1"/>
          </p:cNvSpPr>
          <p:nvPr>
            <p:ph idx="1"/>
          </p:nvPr>
        </p:nvSpPr>
        <p:spPr>
          <a:xfrm>
            <a:off x="809998" y="2423993"/>
            <a:ext cx="7524003" cy="3636510"/>
          </a:xfrm>
        </p:spPr>
        <p:txBody>
          <a:bodyPr>
            <a:normAutofit/>
          </a:bodyPr>
          <a:lstStyle/>
          <a:p>
            <a:r>
              <a:rPr lang="en-US" dirty="0" smtClean="0"/>
              <a:t>Following are key motion sensor types widely used:</a:t>
            </a:r>
          </a:p>
          <a:p>
            <a:pPr lvl="1"/>
            <a:r>
              <a:rPr lang="en-US" dirty="0" smtClean="0"/>
              <a:t>Passive Infrared (PIR): It detects body heat (infrared energy) and is the most widely used motion sensor in home security systems.</a:t>
            </a:r>
          </a:p>
          <a:p>
            <a:pPr lvl="1"/>
            <a:r>
              <a:rPr lang="en-US" dirty="0" smtClean="0"/>
              <a:t>Ultrasonic: Sends out pulses of ultrasonic waves and measures the reflection off a moving object by tracking the speed of sound waves.</a:t>
            </a:r>
          </a:p>
          <a:p>
            <a:pPr lvl="1"/>
            <a:r>
              <a:rPr lang="en-US" dirty="0" smtClean="0"/>
              <a:t>Microwave: Sends out radio wave pulses and measures the reflection off a moving object. They cover a larger area than infrared &amp; ultrasonic sensors, but they are vulnerable to electrical interference and more expensive.</a:t>
            </a:r>
            <a:endParaRPr lang="en-US" dirty="0"/>
          </a:p>
        </p:txBody>
      </p:sp>
      <p:pic>
        <p:nvPicPr>
          <p:cNvPr id="4" name="Picture 3"/>
          <p:cNvPicPr>
            <a:picLocks noChangeAspect="1"/>
          </p:cNvPicPr>
          <p:nvPr/>
        </p:nvPicPr>
        <p:blipFill>
          <a:blip r:embed="rId2"/>
          <a:stretch>
            <a:fillRect/>
          </a:stretch>
        </p:blipFill>
        <p:spPr>
          <a:xfrm>
            <a:off x="6858000" y="6257"/>
            <a:ext cx="2286000" cy="2286000"/>
          </a:xfrm>
          <a:prstGeom prst="rect">
            <a:avLst/>
          </a:prstGeom>
        </p:spPr>
      </p:pic>
    </p:spTree>
    <p:extLst>
      <p:ext uri="{BB962C8B-B14F-4D97-AF65-F5344CB8AC3E}">
        <p14:creationId xmlns:p14="http://schemas.microsoft.com/office/powerpoint/2010/main" val="41322348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Sound Sensor</a:t>
            </a:r>
            <a:endParaRPr lang="en-US" dirty="0"/>
          </a:p>
        </p:txBody>
      </p:sp>
      <p:sp>
        <p:nvSpPr>
          <p:cNvPr id="3" name="Content Placeholder 2"/>
          <p:cNvSpPr>
            <a:spLocks noGrp="1"/>
          </p:cNvSpPr>
          <p:nvPr>
            <p:ph idx="1"/>
          </p:nvPr>
        </p:nvSpPr>
        <p:spPr/>
        <p:txBody>
          <a:bodyPr/>
          <a:lstStyle/>
          <a:p>
            <a:r>
              <a:rPr lang="en-US" dirty="0"/>
              <a:t>The sound sensor is one type of module used to notice the sound. Generally, this module is  used to detect the intensity of </a:t>
            </a:r>
            <a:r>
              <a:rPr lang="en-US" dirty="0" smtClean="0"/>
              <a:t>sound.</a:t>
            </a:r>
          </a:p>
          <a:p>
            <a:r>
              <a:rPr lang="en-US" dirty="0" smtClean="0"/>
              <a:t>This </a:t>
            </a:r>
            <a:r>
              <a:rPr lang="en-US" dirty="0"/>
              <a:t>sensor employs a microphone to provide input to buffer, peak detector, and an amplifier.  This sensor notices a sound, &amp; processes an output voltage signal to a microcontroller. After  that, it executes required </a:t>
            </a:r>
            <a:r>
              <a:rPr lang="en-US" dirty="0" smtClean="0"/>
              <a:t>processing.</a:t>
            </a:r>
          </a:p>
          <a:p>
            <a:pPr lvl="1"/>
            <a:r>
              <a:rPr lang="en-US" dirty="0" smtClean="0"/>
              <a:t>Pin1 </a:t>
            </a:r>
            <a:r>
              <a:rPr lang="en-US" dirty="0"/>
              <a:t>(VCC): 3.3V DC to 5V </a:t>
            </a:r>
            <a:r>
              <a:rPr lang="en-US" dirty="0" smtClean="0"/>
              <a:t>DC</a:t>
            </a:r>
          </a:p>
          <a:p>
            <a:pPr lvl="1"/>
            <a:r>
              <a:rPr lang="en-US" dirty="0" smtClean="0"/>
              <a:t>Pin2 </a:t>
            </a:r>
            <a:r>
              <a:rPr lang="en-US" dirty="0"/>
              <a:t>(GND): This is a ground </a:t>
            </a:r>
            <a:r>
              <a:rPr lang="en-US" dirty="0" smtClean="0"/>
              <a:t>pin</a:t>
            </a:r>
          </a:p>
          <a:p>
            <a:pPr lvl="1"/>
            <a:r>
              <a:rPr lang="en-US" dirty="0" smtClean="0"/>
              <a:t>Pin3 </a:t>
            </a:r>
            <a:r>
              <a:rPr lang="en-US" dirty="0"/>
              <a:t>(DO): This is an output pin</a:t>
            </a:r>
          </a:p>
        </p:txBody>
      </p:sp>
      <p:pic>
        <p:nvPicPr>
          <p:cNvPr id="4" name="Picture 3" descr="18-Sensors-in-IOT-18-2048.jpg"/>
          <p:cNvPicPr>
            <a:picLocks noChangeAspect="1"/>
          </p:cNvPicPr>
          <p:nvPr/>
        </p:nvPicPr>
        <p:blipFill rotWithShape="1">
          <a:blip r:embed="rId2"/>
          <a:srcRect l="52647" t="48839" r="6765" b="10965"/>
          <a:stretch/>
        </p:blipFill>
        <p:spPr>
          <a:xfrm>
            <a:off x="5946132" y="4450977"/>
            <a:ext cx="3090292" cy="2295326"/>
          </a:xfrm>
          <a:prstGeom prst="rect">
            <a:avLst/>
          </a:prstGeom>
        </p:spPr>
      </p:pic>
    </p:spTree>
    <p:extLst>
      <p:ext uri="{BB962C8B-B14F-4D97-AF65-F5344CB8AC3E}">
        <p14:creationId xmlns:p14="http://schemas.microsoft.com/office/powerpoint/2010/main" val="35821315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Characteristic</a:t>
            </a:r>
            <a:endParaRPr lang="en-US" dirty="0"/>
          </a:p>
        </p:txBody>
      </p:sp>
      <p:graphicFrame>
        <p:nvGraphicFramePr>
          <p:cNvPr id="5" name="Diagram 4"/>
          <p:cNvGraphicFramePr/>
          <p:nvPr>
            <p:extLst>
              <p:ext uri="{D42A27DB-BD31-4B8C-83A1-F6EECF244321}">
                <p14:modId xmlns:p14="http://schemas.microsoft.com/office/powerpoint/2010/main" val="2480215228"/>
              </p:ext>
            </p:extLst>
          </p:nvPr>
        </p:nvGraphicFramePr>
        <p:xfrm>
          <a:off x="430307" y="2358164"/>
          <a:ext cx="8229600" cy="4325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70061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30 minutes rest</a:t>
            </a:r>
            <a:endParaRPr lang="en-US" dirty="0"/>
          </a:p>
        </p:txBody>
      </p:sp>
      <p:sp>
        <p:nvSpPr>
          <p:cNvPr id="5" name="Subtitle 4"/>
          <p:cNvSpPr>
            <a:spLocks noGrp="1"/>
          </p:cNvSpPr>
          <p:nvPr>
            <p:ph type="subTitle" idx="1"/>
          </p:nvPr>
        </p:nvSpPr>
        <p:spPr/>
        <p:txBody>
          <a:bodyPr/>
          <a:lstStyle/>
          <a:p>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400" y="257002"/>
            <a:ext cx="4181475" cy="2969919"/>
          </a:xfrm>
          <a:prstGeom prst="rect">
            <a:avLst/>
          </a:prstGeom>
        </p:spPr>
      </p:pic>
    </p:spTree>
    <p:extLst>
      <p:ext uri="{BB962C8B-B14F-4D97-AF65-F5344CB8AC3E}">
        <p14:creationId xmlns:p14="http://schemas.microsoft.com/office/powerpoint/2010/main" val="17788790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Actuator?</a:t>
            </a:r>
            <a:endParaRPr lang="en-US" dirty="0"/>
          </a:p>
        </p:txBody>
      </p:sp>
      <p:sp>
        <p:nvSpPr>
          <p:cNvPr id="3" name="Content Placeholder 2"/>
          <p:cNvSpPr>
            <a:spLocks noGrp="1"/>
          </p:cNvSpPr>
          <p:nvPr>
            <p:ph idx="1"/>
          </p:nvPr>
        </p:nvSpPr>
        <p:spPr>
          <a:xfrm>
            <a:off x="809997" y="2222287"/>
            <a:ext cx="7524003" cy="1282913"/>
          </a:xfrm>
        </p:spPr>
        <p:txBody>
          <a:bodyPr/>
          <a:lstStyle/>
          <a:p>
            <a:r>
              <a:rPr lang="en-US" dirty="0"/>
              <a:t>Can be considered as a machine or system’s component that can affect the movement or control the said mechanism or the system</a:t>
            </a:r>
          </a:p>
        </p:txBody>
      </p:sp>
      <p:pic>
        <p:nvPicPr>
          <p:cNvPr id="4" name="Picture 3"/>
          <p:cNvPicPr>
            <a:picLocks noChangeAspect="1"/>
          </p:cNvPicPr>
          <p:nvPr/>
        </p:nvPicPr>
        <p:blipFill>
          <a:blip r:embed="rId2"/>
          <a:stretch>
            <a:fillRect/>
          </a:stretch>
        </p:blipFill>
        <p:spPr>
          <a:xfrm>
            <a:off x="280985" y="3631134"/>
            <a:ext cx="8582025" cy="2857500"/>
          </a:xfrm>
          <a:prstGeom prst="rect">
            <a:avLst/>
          </a:prstGeom>
        </p:spPr>
      </p:pic>
    </p:spTree>
    <p:extLst>
      <p:ext uri="{BB962C8B-B14F-4D97-AF65-F5344CB8AC3E}">
        <p14:creationId xmlns:p14="http://schemas.microsoft.com/office/powerpoint/2010/main" val="4017168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Sensor</a:t>
            </a:r>
            <a:endParaRPr dirty="0"/>
          </a:p>
        </p:txBody>
      </p:sp>
      <p:pic>
        <p:nvPicPr>
          <p:cNvPr id="5" name="Picture 4" descr="04-Sensors-in-IOT-4-2048.jpg"/>
          <p:cNvPicPr>
            <a:picLocks noChangeAspect="1"/>
          </p:cNvPicPr>
          <p:nvPr/>
        </p:nvPicPr>
        <p:blipFill rotWithShape="1">
          <a:blip r:embed="rId2"/>
          <a:srcRect l="2292" t="46633" r="1874"/>
          <a:stretch/>
        </p:blipFill>
        <p:spPr>
          <a:xfrm>
            <a:off x="190498" y="2552700"/>
            <a:ext cx="8763000" cy="365988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Actuator</a:t>
            </a:r>
            <a:endParaRPr lang="en-US" dirty="0"/>
          </a:p>
        </p:txBody>
      </p:sp>
      <p:sp>
        <p:nvSpPr>
          <p:cNvPr id="3" name="Content Placeholder 2"/>
          <p:cNvSpPr>
            <a:spLocks noGrp="1"/>
          </p:cNvSpPr>
          <p:nvPr>
            <p:ph idx="1"/>
          </p:nvPr>
        </p:nvSpPr>
        <p:spPr/>
        <p:txBody>
          <a:bodyPr/>
          <a:lstStyle/>
          <a:p>
            <a:r>
              <a:rPr lang="en-US" dirty="0"/>
              <a:t>Hydraulic </a:t>
            </a:r>
            <a:r>
              <a:rPr lang="en-US" dirty="0" smtClean="0"/>
              <a:t>actuators</a:t>
            </a:r>
          </a:p>
          <a:p>
            <a:r>
              <a:rPr lang="en-US" dirty="0"/>
              <a:t>Pneumatic </a:t>
            </a:r>
            <a:r>
              <a:rPr lang="en-US" dirty="0" smtClean="0"/>
              <a:t>actuators</a:t>
            </a:r>
          </a:p>
          <a:p>
            <a:r>
              <a:rPr lang="en-US" dirty="0"/>
              <a:t>Electric </a:t>
            </a:r>
            <a:r>
              <a:rPr lang="en-US" dirty="0" smtClean="0"/>
              <a:t>actuators</a:t>
            </a:r>
          </a:p>
          <a:p>
            <a:r>
              <a:rPr lang="en-US" dirty="0"/>
              <a:t>Thermal or magnetic </a:t>
            </a:r>
            <a:r>
              <a:rPr lang="en-US" dirty="0" smtClean="0"/>
              <a:t>actuators</a:t>
            </a:r>
          </a:p>
          <a:p>
            <a:r>
              <a:rPr lang="en-US" dirty="0"/>
              <a:t>Mechanical </a:t>
            </a:r>
            <a:r>
              <a:rPr lang="en-US" dirty="0" smtClean="0"/>
              <a:t>actuators</a:t>
            </a:r>
          </a:p>
          <a:p>
            <a:r>
              <a:rPr lang="en-US" dirty="0"/>
              <a:t>Soft </a:t>
            </a:r>
            <a:r>
              <a:rPr lang="en-US" dirty="0" smtClean="0"/>
              <a:t>actuators</a:t>
            </a:r>
          </a:p>
          <a:p>
            <a:r>
              <a:rPr lang="en-US" dirty="0"/>
              <a:t>Shape memory polymers</a:t>
            </a:r>
          </a:p>
        </p:txBody>
      </p:sp>
    </p:spTree>
    <p:extLst>
      <p:ext uri="{BB962C8B-B14F-4D97-AF65-F5344CB8AC3E}">
        <p14:creationId xmlns:p14="http://schemas.microsoft.com/office/powerpoint/2010/main" val="21401686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Hydraulic </a:t>
            </a:r>
            <a:r>
              <a:rPr lang="en-US" dirty="0" smtClean="0"/>
              <a:t>actuators</a:t>
            </a:r>
            <a:endParaRPr lang="en-US" dirty="0"/>
          </a:p>
        </p:txBody>
      </p:sp>
      <p:sp>
        <p:nvSpPr>
          <p:cNvPr id="3" name="Content Placeholder 2"/>
          <p:cNvSpPr>
            <a:spLocks noGrp="1"/>
          </p:cNvSpPr>
          <p:nvPr>
            <p:ph idx="1"/>
          </p:nvPr>
        </p:nvSpPr>
        <p:spPr>
          <a:xfrm>
            <a:off x="809997" y="2222287"/>
            <a:ext cx="7524003" cy="2457289"/>
          </a:xfrm>
        </p:spPr>
        <p:txBody>
          <a:bodyPr/>
          <a:lstStyle/>
          <a:p>
            <a:r>
              <a:rPr lang="en-US" dirty="0"/>
              <a:t>A hydraulic actuator works on the principle of compression and decompression of fluids.</a:t>
            </a:r>
          </a:p>
          <a:p>
            <a:r>
              <a:rPr lang="en-US" dirty="0"/>
              <a:t>These actuators facilitate mechanical tasks such as lifting loads through the use of hydraulic power derived from fluids in cylinders or fluid motors.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7722" y="4031556"/>
            <a:ext cx="4882515" cy="2743973"/>
          </a:xfrm>
          <a:prstGeom prst="rect">
            <a:avLst/>
          </a:prstGeom>
        </p:spPr>
      </p:pic>
    </p:spTree>
    <p:extLst>
      <p:ext uri="{BB962C8B-B14F-4D97-AF65-F5344CB8AC3E}">
        <p14:creationId xmlns:p14="http://schemas.microsoft.com/office/powerpoint/2010/main" val="1369398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Pneumatic </a:t>
            </a:r>
            <a:r>
              <a:rPr lang="en-US" dirty="0" smtClean="0"/>
              <a:t>actuators</a:t>
            </a:r>
            <a:endParaRPr lang="en-US" dirty="0"/>
          </a:p>
        </p:txBody>
      </p:sp>
      <p:sp>
        <p:nvSpPr>
          <p:cNvPr id="3" name="Content Placeholder 2"/>
          <p:cNvSpPr>
            <a:spLocks noGrp="1"/>
          </p:cNvSpPr>
          <p:nvPr>
            <p:ph idx="1"/>
          </p:nvPr>
        </p:nvSpPr>
        <p:spPr>
          <a:xfrm>
            <a:off x="809997" y="2222287"/>
            <a:ext cx="7524003" cy="2000089"/>
          </a:xfrm>
        </p:spPr>
        <p:txBody>
          <a:bodyPr/>
          <a:lstStyle/>
          <a:p>
            <a:r>
              <a:rPr lang="en-US" dirty="0"/>
              <a:t>A pneumatic actuator works on the principle of compression and decompression of gases.</a:t>
            </a:r>
          </a:p>
          <a:p>
            <a:r>
              <a:rPr lang="en-US" dirty="0"/>
              <a:t>These actuators use a vacuum or compressed air at high pressure and convert it into either linear or rotary motion</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967" y="4132939"/>
            <a:ext cx="4667250" cy="2625328"/>
          </a:xfrm>
          <a:prstGeom prst="rect">
            <a:avLst/>
          </a:prstGeom>
        </p:spPr>
      </p:pic>
    </p:spTree>
    <p:extLst>
      <p:ext uri="{BB962C8B-B14F-4D97-AF65-F5344CB8AC3E}">
        <p14:creationId xmlns:p14="http://schemas.microsoft.com/office/powerpoint/2010/main" val="35723651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 </a:t>
            </a:r>
            <a:r>
              <a:rPr lang="en-US" dirty="0" smtClean="0"/>
              <a:t>actuators</a:t>
            </a:r>
            <a:endParaRPr lang="en-US" dirty="0"/>
          </a:p>
        </p:txBody>
      </p:sp>
      <p:sp>
        <p:nvSpPr>
          <p:cNvPr id="3" name="Content Placeholder 2"/>
          <p:cNvSpPr>
            <a:spLocks noGrp="1"/>
          </p:cNvSpPr>
          <p:nvPr>
            <p:ph idx="1"/>
          </p:nvPr>
        </p:nvSpPr>
        <p:spPr>
          <a:xfrm>
            <a:off x="809997" y="2489105"/>
            <a:ext cx="6007662" cy="3360365"/>
          </a:xfrm>
        </p:spPr>
        <p:txBody>
          <a:bodyPr/>
          <a:lstStyle/>
          <a:p>
            <a:r>
              <a:rPr lang="en-US" dirty="0"/>
              <a:t>An electric motors are used to power an electric actuator by generating mechanical torque.</a:t>
            </a:r>
          </a:p>
          <a:p>
            <a:r>
              <a:rPr lang="en-US" dirty="0"/>
              <a:t>This generated torque is translated into the motion of a motor’s shaft or for switching (as in relays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075" y="3357520"/>
            <a:ext cx="3971925" cy="3500480"/>
          </a:xfrm>
          <a:prstGeom prst="rect">
            <a:avLst/>
          </a:prstGeom>
        </p:spPr>
      </p:pic>
    </p:spTree>
    <p:extLst>
      <p:ext uri="{BB962C8B-B14F-4D97-AF65-F5344CB8AC3E}">
        <p14:creationId xmlns:p14="http://schemas.microsoft.com/office/powerpoint/2010/main" val="48731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Thermal or magnetic </a:t>
            </a:r>
            <a:r>
              <a:rPr lang="en-US" dirty="0" smtClean="0"/>
              <a:t>actuators</a:t>
            </a:r>
            <a:endParaRPr lang="en-US" dirty="0"/>
          </a:p>
        </p:txBody>
      </p:sp>
      <p:sp>
        <p:nvSpPr>
          <p:cNvPr id="3" name="Content Placeholder 2"/>
          <p:cNvSpPr>
            <a:spLocks noGrp="1"/>
          </p:cNvSpPr>
          <p:nvPr>
            <p:ph idx="1"/>
          </p:nvPr>
        </p:nvSpPr>
        <p:spPr>
          <a:xfrm>
            <a:off x="473821" y="2312894"/>
            <a:ext cx="4958791" cy="2891118"/>
          </a:xfrm>
        </p:spPr>
        <p:txBody>
          <a:bodyPr/>
          <a:lstStyle/>
          <a:p>
            <a:r>
              <a:rPr lang="en-US" dirty="0"/>
              <a:t>The use of thermal or magnetic energy is used for powering this class of actuators.</a:t>
            </a:r>
          </a:p>
          <a:p>
            <a:r>
              <a:rPr lang="en-US" dirty="0"/>
              <a:t>These actuators have a very high power density and are typically compact, </a:t>
            </a:r>
            <a:r>
              <a:rPr lang="en-US" dirty="0" smtClean="0"/>
              <a:t>lightweight</a:t>
            </a:r>
            <a:r>
              <a:rPr lang="en-US" dirty="0"/>
              <a:t>, and </a:t>
            </a:r>
            <a:r>
              <a:rPr lang="en-US" dirty="0" smtClean="0"/>
              <a:t>economical.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9395" y="3383055"/>
            <a:ext cx="3394262" cy="3394262"/>
          </a:xfrm>
          <a:prstGeom prst="rect">
            <a:avLst/>
          </a:prstGeom>
        </p:spPr>
      </p:pic>
    </p:spTree>
    <p:extLst>
      <p:ext uri="{BB962C8B-B14F-4D97-AF65-F5344CB8AC3E}">
        <p14:creationId xmlns:p14="http://schemas.microsoft.com/office/powerpoint/2010/main" val="21945196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a:t>
            </a:r>
            <a:r>
              <a:rPr lang="en-US" dirty="0" smtClean="0"/>
              <a:t>actuators</a:t>
            </a:r>
            <a:endParaRPr lang="en-US" dirty="0"/>
          </a:p>
        </p:txBody>
      </p:sp>
      <p:sp>
        <p:nvSpPr>
          <p:cNvPr id="3" name="Content Placeholder 2"/>
          <p:cNvSpPr>
            <a:spLocks noGrp="1"/>
          </p:cNvSpPr>
          <p:nvPr>
            <p:ph idx="1"/>
          </p:nvPr>
        </p:nvSpPr>
        <p:spPr>
          <a:xfrm>
            <a:off x="809997" y="1993686"/>
            <a:ext cx="5294967" cy="3277561"/>
          </a:xfrm>
        </p:spPr>
        <p:txBody>
          <a:bodyPr/>
          <a:lstStyle/>
          <a:p>
            <a:r>
              <a:rPr lang="en-US" dirty="0"/>
              <a:t>The rotary motion of the actuator is converted into linear motion to execute some movement.</a:t>
            </a:r>
          </a:p>
          <a:p>
            <a:r>
              <a:rPr lang="en-US" dirty="0"/>
              <a:t>The use of gears, rails, pulleys, chains, and other devices are necessary for these actuators to operate</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6435" y="4591364"/>
            <a:ext cx="4047565" cy="2266636"/>
          </a:xfrm>
          <a:prstGeom prst="rect">
            <a:avLst/>
          </a:prstGeom>
        </p:spPr>
      </p:pic>
    </p:spTree>
    <p:extLst>
      <p:ext uri="{BB962C8B-B14F-4D97-AF65-F5344CB8AC3E}">
        <p14:creationId xmlns:p14="http://schemas.microsoft.com/office/powerpoint/2010/main" val="24298352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 </a:t>
            </a:r>
            <a:r>
              <a:rPr lang="en-US" dirty="0" smtClean="0"/>
              <a:t>actuators</a:t>
            </a:r>
            <a:endParaRPr lang="en-US" dirty="0"/>
          </a:p>
        </p:txBody>
      </p:sp>
      <p:sp>
        <p:nvSpPr>
          <p:cNvPr id="3" name="Content Placeholder 2"/>
          <p:cNvSpPr>
            <a:spLocks noGrp="1"/>
          </p:cNvSpPr>
          <p:nvPr>
            <p:ph idx="1"/>
          </p:nvPr>
        </p:nvSpPr>
        <p:spPr>
          <a:xfrm>
            <a:off x="457200" y="2366681"/>
            <a:ext cx="5002306" cy="4074459"/>
          </a:xfrm>
        </p:spPr>
        <p:txBody>
          <a:bodyPr>
            <a:normAutofit fontScale="92500" lnSpcReduction="20000"/>
          </a:bodyPr>
          <a:lstStyle/>
          <a:p>
            <a:r>
              <a:rPr lang="en-US" dirty="0"/>
              <a:t>Soft actuators (e.g., polymer-based) consists of elastomeric polymers that are used as embedded fixtures in flexible materials such as cloth, paper, fiber, particles, and others</a:t>
            </a:r>
          </a:p>
          <a:p>
            <a:r>
              <a:rPr lang="en-US" dirty="0"/>
              <a:t>The conversion of molecular level microscopic changes into tangible macroscopic deformations is the primary working principle of this class of actuators. </a:t>
            </a:r>
          </a:p>
          <a:p>
            <a:r>
              <a:rPr lang="en-US" dirty="0"/>
              <a:t>These actuators have a high stake in modern-day robotics. </a:t>
            </a:r>
          </a:p>
          <a:p>
            <a:r>
              <a:rPr lang="en-US" dirty="0"/>
              <a:t>They are designed to handle fragile objects such as agricultural fruit harvesting, or performing precise operations like manipulating the internal organs during robot-assisted surgeries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329" y="2580571"/>
            <a:ext cx="3463080" cy="3152664"/>
          </a:xfrm>
          <a:prstGeom prst="rect">
            <a:avLst/>
          </a:prstGeom>
        </p:spPr>
      </p:pic>
    </p:spTree>
    <p:extLst>
      <p:ext uri="{BB962C8B-B14F-4D97-AF65-F5344CB8AC3E}">
        <p14:creationId xmlns:p14="http://schemas.microsoft.com/office/powerpoint/2010/main" val="270120160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Shape memory </a:t>
            </a:r>
            <a:r>
              <a:rPr lang="en-US" dirty="0" smtClean="0"/>
              <a:t>polymers</a:t>
            </a:r>
            <a:endParaRPr lang="en-US" dirty="0"/>
          </a:p>
        </p:txBody>
      </p:sp>
      <p:sp>
        <p:nvSpPr>
          <p:cNvPr id="3" name="Content Placeholder 2"/>
          <p:cNvSpPr>
            <a:spLocks noGrp="1"/>
          </p:cNvSpPr>
          <p:nvPr>
            <p:ph idx="1"/>
          </p:nvPr>
        </p:nvSpPr>
        <p:spPr>
          <a:xfrm>
            <a:off x="809997" y="2222287"/>
            <a:ext cx="7524003" cy="2780019"/>
          </a:xfrm>
        </p:spPr>
        <p:txBody>
          <a:bodyPr/>
          <a:lstStyle/>
          <a:p>
            <a:r>
              <a:rPr lang="en-US" dirty="0"/>
              <a:t>Shape memory polymers (SMP) are considered as smart materials that respond to some external stimulus by changing their shape, and then revert to their original shape once the affecting stimulus is removed. </a:t>
            </a:r>
          </a:p>
          <a:p>
            <a:r>
              <a:rPr lang="en-US" dirty="0"/>
              <a:t>Features such as high strain recovery, biocompatibility, low density, and biodegradability characterize these materials.</a:t>
            </a:r>
          </a:p>
          <a:p>
            <a:r>
              <a:rPr lang="en-US" dirty="0"/>
              <a:t>SMP-based actuators function similar to our muscles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8338" y="4800600"/>
            <a:ext cx="4691367" cy="1727190"/>
          </a:xfrm>
          <a:prstGeom prst="rect">
            <a:avLst/>
          </a:prstGeom>
        </p:spPr>
      </p:pic>
    </p:spTree>
    <p:extLst>
      <p:ext uri="{BB962C8B-B14F-4D97-AF65-F5344CB8AC3E}">
        <p14:creationId xmlns:p14="http://schemas.microsoft.com/office/powerpoint/2010/main" val="2282800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769599782"/>
              </p:ext>
            </p:extLst>
          </p:nvPr>
        </p:nvGraphicFramePr>
        <p:xfrm>
          <a:off x="0" y="147918"/>
          <a:ext cx="9144000" cy="64545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https://upload.wikimedia.org/wikipedia/commons/4/4f/Linear_actuator_basic.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5870574" y="4126006"/>
            <a:ext cx="173355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43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Classification of Sensors</a:t>
            </a:r>
            <a:endParaRPr lang="en-US" dirty="0"/>
          </a:p>
        </p:txBody>
      </p:sp>
      <p:sp>
        <p:nvSpPr>
          <p:cNvPr id="3" name="Content Placeholder 2"/>
          <p:cNvSpPr>
            <a:spLocks noGrp="1"/>
          </p:cNvSpPr>
          <p:nvPr>
            <p:ph idx="1"/>
          </p:nvPr>
        </p:nvSpPr>
        <p:spPr/>
        <p:txBody>
          <a:bodyPr>
            <a:normAutofit/>
          </a:bodyPr>
          <a:lstStyle/>
          <a:p>
            <a:r>
              <a:rPr lang="en-US" sz="2000" dirty="0" smtClean="0"/>
              <a:t>Sensors can be classified is several class:</a:t>
            </a:r>
          </a:p>
          <a:p>
            <a:pPr lvl="1"/>
            <a:r>
              <a:rPr lang="en-US" sz="1800" dirty="0" smtClean="0"/>
              <a:t>Active Sensors</a:t>
            </a:r>
          </a:p>
          <a:p>
            <a:pPr lvl="1"/>
            <a:r>
              <a:rPr lang="en-US" sz="1800" dirty="0" smtClean="0"/>
              <a:t>Passive Sensors</a:t>
            </a:r>
          </a:p>
          <a:p>
            <a:pPr lvl="1"/>
            <a:r>
              <a:rPr lang="en-US" sz="1800" dirty="0" smtClean="0"/>
              <a:t>Analog Sensors</a:t>
            </a:r>
          </a:p>
          <a:p>
            <a:pPr lvl="1"/>
            <a:r>
              <a:rPr lang="en-US" sz="1800" dirty="0" smtClean="0"/>
              <a:t>Digital Sensors</a:t>
            </a:r>
            <a:endParaRPr lang="en-US" sz="1800" dirty="0"/>
          </a:p>
        </p:txBody>
      </p:sp>
    </p:spTree>
    <p:extLst>
      <p:ext uri="{BB962C8B-B14F-4D97-AF65-F5344CB8AC3E}">
        <p14:creationId xmlns:p14="http://schemas.microsoft.com/office/powerpoint/2010/main" val="12498583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Sensors</a:t>
            </a:r>
            <a:endParaRPr lang="en-US" dirty="0"/>
          </a:p>
        </p:txBody>
      </p:sp>
      <p:sp>
        <p:nvSpPr>
          <p:cNvPr id="3" name="Content Placeholder 2"/>
          <p:cNvSpPr>
            <a:spLocks noGrp="1"/>
          </p:cNvSpPr>
          <p:nvPr>
            <p:ph idx="1"/>
          </p:nvPr>
        </p:nvSpPr>
        <p:spPr>
          <a:xfrm>
            <a:off x="809997" y="2222287"/>
            <a:ext cx="7524003" cy="978113"/>
          </a:xfrm>
        </p:spPr>
        <p:txBody>
          <a:bodyPr/>
          <a:lstStyle/>
          <a:p>
            <a:r>
              <a:rPr lang="en-US" dirty="0" smtClean="0"/>
              <a:t>Those which require an external excitation signal or a power signal.</a:t>
            </a:r>
          </a:p>
        </p:txBody>
      </p:sp>
      <p:pic>
        <p:nvPicPr>
          <p:cNvPr id="1026" name="Picture 2" descr="PDF) Dams Safety: Review of Satellite Remote Sensing Applications to Dams  and Reservoirs"/>
          <p:cNvPicPr>
            <a:picLocks noChangeAspect="1" noChangeArrowheads="1"/>
          </p:cNvPicPr>
          <p:nvPr/>
        </p:nvPicPr>
        <p:blipFill rotWithShape="1">
          <a:blip r:embed="rId2">
            <a:extLst>
              <a:ext uri="{28A0092B-C50C-407E-A947-70E740481C1C}">
                <a14:useLocalDpi xmlns:a14="http://schemas.microsoft.com/office/drawing/2010/main" val="0"/>
              </a:ext>
            </a:extLst>
          </a:blip>
          <a:srcRect t="50616"/>
          <a:stretch/>
        </p:blipFill>
        <p:spPr bwMode="auto">
          <a:xfrm>
            <a:off x="1271681" y="3252433"/>
            <a:ext cx="6487272" cy="3203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1426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Passive Sensor</a:t>
            </a:r>
            <a:endParaRPr lang="en-US" dirty="0"/>
          </a:p>
        </p:txBody>
      </p:sp>
      <p:sp>
        <p:nvSpPr>
          <p:cNvPr id="3" name="Content Placeholder 2"/>
          <p:cNvSpPr>
            <a:spLocks noGrp="1"/>
          </p:cNvSpPr>
          <p:nvPr>
            <p:ph idx="1"/>
          </p:nvPr>
        </p:nvSpPr>
        <p:spPr>
          <a:xfrm>
            <a:off x="809997" y="2222287"/>
            <a:ext cx="7524003" cy="1206713"/>
          </a:xfrm>
        </p:spPr>
        <p:txBody>
          <a:bodyPr/>
          <a:lstStyle/>
          <a:p>
            <a:r>
              <a:rPr lang="en-US" dirty="0" smtClean="0"/>
              <a:t>Do not require any external power signal and directly generates output response</a:t>
            </a:r>
            <a:endParaRPr lang="en-US" dirty="0"/>
          </a:p>
        </p:txBody>
      </p:sp>
      <p:pic>
        <p:nvPicPr>
          <p:cNvPr id="4" name="Picture 2" descr="PDF) Dams Safety: Review of Satellite Remote Sensing Applications to Dams  and Reservoirs"/>
          <p:cNvPicPr>
            <a:picLocks noChangeAspect="1" noChangeArrowheads="1"/>
          </p:cNvPicPr>
          <p:nvPr/>
        </p:nvPicPr>
        <p:blipFill rotWithShape="1">
          <a:blip r:embed="rId2">
            <a:extLst>
              <a:ext uri="{28A0092B-C50C-407E-A947-70E740481C1C}">
                <a14:useLocalDpi xmlns:a14="http://schemas.microsoft.com/office/drawing/2010/main" val="0"/>
              </a:ext>
            </a:extLst>
          </a:blip>
          <a:srcRect b="50708"/>
          <a:stretch/>
        </p:blipFill>
        <p:spPr bwMode="auto">
          <a:xfrm>
            <a:off x="1312023" y="3230936"/>
            <a:ext cx="6594848" cy="325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1983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 Sensors</a:t>
            </a:r>
            <a:endParaRPr lang="en-US" dirty="0"/>
          </a:p>
        </p:txBody>
      </p:sp>
      <p:sp>
        <p:nvSpPr>
          <p:cNvPr id="3" name="Content Placeholder 2"/>
          <p:cNvSpPr>
            <a:spLocks noGrp="1"/>
          </p:cNvSpPr>
          <p:nvPr>
            <p:ph idx="1"/>
          </p:nvPr>
        </p:nvSpPr>
        <p:spPr>
          <a:xfrm>
            <a:off x="809998" y="2222287"/>
            <a:ext cx="4205756" cy="2363160"/>
          </a:xfrm>
        </p:spPr>
        <p:txBody>
          <a:bodyPr>
            <a:normAutofit/>
          </a:bodyPr>
          <a:lstStyle/>
          <a:p>
            <a:r>
              <a:rPr lang="en-US" b="1" dirty="0" smtClean="0"/>
              <a:t>Produce an analog output </a:t>
            </a:r>
            <a:r>
              <a:rPr lang="en-US" dirty="0" smtClean="0"/>
              <a:t>for example continuous output signal with respect to the quantity being measured.</a:t>
            </a:r>
            <a:endParaRPr lang="en-US" dirty="0"/>
          </a:p>
        </p:txBody>
      </p:sp>
      <p:sp>
        <p:nvSpPr>
          <p:cNvPr id="4" name="AutoShape 2" descr="The difference between Digital and Analog sensor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rotWithShape="1">
          <a:blip r:embed="rId2"/>
          <a:srcRect r="60441"/>
          <a:stretch/>
        </p:blipFill>
        <p:spPr>
          <a:xfrm>
            <a:off x="5472953" y="1977558"/>
            <a:ext cx="3617259" cy="4786313"/>
          </a:xfrm>
          <a:prstGeom prst="rect">
            <a:avLst/>
          </a:prstGeom>
        </p:spPr>
      </p:pic>
    </p:spTree>
    <p:extLst>
      <p:ext uri="{BB962C8B-B14F-4D97-AF65-F5344CB8AC3E}">
        <p14:creationId xmlns:p14="http://schemas.microsoft.com/office/powerpoint/2010/main" val="804248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Sensors</a:t>
            </a:r>
            <a:endParaRPr lang="en-US" dirty="0"/>
          </a:p>
        </p:txBody>
      </p:sp>
      <p:sp>
        <p:nvSpPr>
          <p:cNvPr id="3" name="Content Placeholder 2"/>
          <p:cNvSpPr>
            <a:spLocks noGrp="1"/>
          </p:cNvSpPr>
          <p:nvPr>
            <p:ph idx="1"/>
          </p:nvPr>
        </p:nvSpPr>
        <p:spPr>
          <a:xfrm>
            <a:off x="809997" y="2222287"/>
            <a:ext cx="4326779" cy="1771489"/>
          </a:xfrm>
        </p:spPr>
        <p:txBody>
          <a:bodyPr/>
          <a:lstStyle/>
          <a:p>
            <a:r>
              <a:rPr lang="en-US" b="1" dirty="0" smtClean="0"/>
              <a:t>Work with discrete or digital data</a:t>
            </a:r>
            <a:r>
              <a:rPr lang="en-US" dirty="0" smtClean="0"/>
              <a:t>. The data in digital sensors which is used for conversion and transmission, is digital in nature.</a:t>
            </a:r>
            <a:endParaRPr lang="en-US" dirty="0"/>
          </a:p>
        </p:txBody>
      </p:sp>
      <p:pic>
        <p:nvPicPr>
          <p:cNvPr id="4" name="Picture 3"/>
          <p:cNvPicPr>
            <a:picLocks noChangeAspect="1"/>
          </p:cNvPicPr>
          <p:nvPr/>
        </p:nvPicPr>
        <p:blipFill rotWithShape="1">
          <a:blip r:embed="rId2"/>
          <a:srcRect l="60735"/>
          <a:stretch/>
        </p:blipFill>
        <p:spPr>
          <a:xfrm>
            <a:off x="5513294" y="2017899"/>
            <a:ext cx="3590365" cy="4786313"/>
          </a:xfrm>
          <a:prstGeom prst="rect">
            <a:avLst/>
          </a:prstGeom>
        </p:spPr>
      </p:pic>
    </p:spTree>
    <p:extLst>
      <p:ext uri="{BB962C8B-B14F-4D97-AF65-F5344CB8AC3E}">
        <p14:creationId xmlns:p14="http://schemas.microsoft.com/office/powerpoint/2010/main" val="18049353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Sensors</a:t>
            </a:r>
            <a:endParaRPr lang="en-US" dirty="0"/>
          </a:p>
        </p:txBody>
      </p:sp>
      <p:sp>
        <p:nvSpPr>
          <p:cNvPr id="3" name="Content Placeholder 2"/>
          <p:cNvSpPr>
            <a:spLocks noGrp="1"/>
          </p:cNvSpPr>
          <p:nvPr>
            <p:ph idx="1"/>
          </p:nvPr>
        </p:nvSpPr>
        <p:spPr>
          <a:xfrm>
            <a:off x="809997" y="2222287"/>
            <a:ext cx="8162553" cy="3636510"/>
          </a:xfrm>
        </p:spPr>
        <p:txBody>
          <a:bodyPr>
            <a:normAutofit/>
          </a:bodyPr>
          <a:lstStyle/>
          <a:p>
            <a:r>
              <a:rPr lang="en-US" sz="2000" dirty="0" smtClean="0"/>
              <a:t>There are also several types of sensors:</a:t>
            </a:r>
          </a:p>
          <a:p>
            <a:pPr lvl="1"/>
            <a:r>
              <a:rPr lang="en-US" sz="1800" dirty="0" smtClean="0"/>
              <a:t>Temperature Sensor</a:t>
            </a:r>
          </a:p>
          <a:p>
            <a:pPr lvl="1"/>
            <a:r>
              <a:rPr lang="en-US" sz="1800" dirty="0" smtClean="0"/>
              <a:t>Proximity Sensor</a:t>
            </a:r>
          </a:p>
          <a:p>
            <a:pPr lvl="1"/>
            <a:r>
              <a:rPr lang="en-US" sz="1800" dirty="0" smtClean="0"/>
              <a:t>Accelerometer</a:t>
            </a:r>
          </a:p>
          <a:p>
            <a:pPr lvl="1"/>
            <a:r>
              <a:rPr lang="en-US" sz="1800" dirty="0" smtClean="0"/>
              <a:t>IR Sensor (Infrared)</a:t>
            </a:r>
          </a:p>
          <a:p>
            <a:pPr lvl="1"/>
            <a:r>
              <a:rPr lang="en-US" sz="1800" dirty="0" smtClean="0"/>
              <a:t>Pressure Sensor</a:t>
            </a:r>
          </a:p>
          <a:p>
            <a:pPr lvl="1"/>
            <a:r>
              <a:rPr lang="en-US" sz="1800" dirty="0" smtClean="0"/>
              <a:t>Ultrasonic Sensor</a:t>
            </a:r>
          </a:p>
        </p:txBody>
      </p:sp>
      <p:sp>
        <p:nvSpPr>
          <p:cNvPr id="5" name="Content Placeholder 2"/>
          <p:cNvSpPr txBox="1">
            <a:spLocks/>
          </p:cNvSpPr>
          <p:nvPr/>
        </p:nvSpPr>
        <p:spPr>
          <a:xfrm>
            <a:off x="3621737" y="2469937"/>
            <a:ext cx="4863356" cy="3636510"/>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lvl="1"/>
            <a:r>
              <a:rPr lang="en-US" sz="1800" dirty="0" smtClean="0"/>
              <a:t>Smoke, Gas and Alcohol Sensor</a:t>
            </a:r>
          </a:p>
          <a:p>
            <a:pPr lvl="1"/>
            <a:r>
              <a:rPr lang="en-US" sz="1800" dirty="0" smtClean="0"/>
              <a:t>Touch Sensor</a:t>
            </a:r>
          </a:p>
          <a:p>
            <a:pPr lvl="1"/>
            <a:r>
              <a:rPr lang="en-US" sz="1800" dirty="0" smtClean="0"/>
              <a:t>Color Sensor</a:t>
            </a:r>
          </a:p>
          <a:p>
            <a:pPr lvl="1"/>
            <a:r>
              <a:rPr lang="en-US" sz="1800" dirty="0" smtClean="0"/>
              <a:t>Humidity Sensor</a:t>
            </a:r>
          </a:p>
          <a:p>
            <a:pPr lvl="1"/>
            <a:r>
              <a:rPr lang="en-US" sz="1800" dirty="0" smtClean="0"/>
              <a:t>Tilt Sensor</a:t>
            </a:r>
          </a:p>
          <a:p>
            <a:pPr lvl="1"/>
            <a:r>
              <a:rPr lang="en-US" sz="1800" dirty="0" smtClean="0"/>
              <a:t>Flow and Level Sensor</a:t>
            </a:r>
            <a:endParaRPr lang="en-US" sz="1800" dirty="0"/>
          </a:p>
        </p:txBody>
      </p:sp>
    </p:spTree>
    <p:extLst>
      <p:ext uri="{BB962C8B-B14F-4D97-AF65-F5344CB8AC3E}">
        <p14:creationId xmlns:p14="http://schemas.microsoft.com/office/powerpoint/2010/main" val="30443411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248</TotalTime>
  <Words>1816</Words>
  <Application>Microsoft Office PowerPoint</Application>
  <PresentationFormat>On-screen Show (4:3)</PresentationFormat>
  <Paragraphs>147</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Bookman Old Style</vt:lpstr>
      <vt:lpstr>Century Gothic</vt:lpstr>
      <vt:lpstr>Trebuchet MS</vt:lpstr>
      <vt:lpstr>Wingdings 2</vt:lpstr>
      <vt:lpstr>Quotable</vt:lpstr>
      <vt:lpstr>Part 3: IOT Sensors &amp; Actuation</vt:lpstr>
      <vt:lpstr>What is Sensor?</vt:lpstr>
      <vt:lpstr>Example of Sensor</vt:lpstr>
      <vt:lpstr>Classification of Sensors</vt:lpstr>
      <vt:lpstr>Active Sensors</vt:lpstr>
      <vt:lpstr>Passive Sensor</vt:lpstr>
      <vt:lpstr>Analog Sensors</vt:lpstr>
      <vt:lpstr>Digital Sensors</vt:lpstr>
      <vt:lpstr>Types of Sensors</vt:lpstr>
      <vt:lpstr>Temperature Sensor</vt:lpstr>
      <vt:lpstr>Temperature Sensor</vt:lpstr>
      <vt:lpstr>Temperature Sensor</vt:lpstr>
      <vt:lpstr>Proximity Sensor</vt:lpstr>
      <vt:lpstr>Proximity Sensor</vt:lpstr>
      <vt:lpstr>IR Sensor (Infrared)</vt:lpstr>
      <vt:lpstr>IR Sensor (Infrared)</vt:lpstr>
      <vt:lpstr>IR Sensor (Infrared)</vt:lpstr>
      <vt:lpstr>Ultrasonic Sensor</vt:lpstr>
      <vt:lpstr>Ultrasonic Sensor</vt:lpstr>
      <vt:lpstr>Ultrasonic Sensor</vt:lpstr>
      <vt:lpstr>Smoke, Gas and Alcohol Sensor</vt:lpstr>
      <vt:lpstr>Humidity Sensor</vt:lpstr>
      <vt:lpstr>LDR Sensor</vt:lpstr>
      <vt:lpstr>Motion Detection Sensor</vt:lpstr>
      <vt:lpstr>Motion Detection Sensor</vt:lpstr>
      <vt:lpstr>Sound Sensor</vt:lpstr>
      <vt:lpstr>Sensor Characteristic</vt:lpstr>
      <vt:lpstr>30 minutes rest</vt:lpstr>
      <vt:lpstr>What is Actuator?</vt:lpstr>
      <vt:lpstr>Types of Actuator</vt:lpstr>
      <vt:lpstr>Hydraulic actuators</vt:lpstr>
      <vt:lpstr>Pneumatic actuators</vt:lpstr>
      <vt:lpstr>Electric actuators</vt:lpstr>
      <vt:lpstr>Thermal or magnetic actuators</vt:lpstr>
      <vt:lpstr>Mechanical actuators</vt:lpstr>
      <vt:lpstr>Soft actuators</vt:lpstr>
      <vt:lpstr>Shape memory polymers</vt:lpstr>
      <vt:lpstr>PowerPoint Presentation</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1: Introduction to IOT</dc:title>
  <dc:subject/>
  <dc:creator/>
  <cp:keywords/>
  <dc:description>generated using python-pptx</dc:description>
  <cp:lastModifiedBy>Microsoft account</cp:lastModifiedBy>
  <cp:revision>26</cp:revision>
  <dcterms:created xsi:type="dcterms:W3CDTF">2013-01-27T09:14:16Z</dcterms:created>
  <dcterms:modified xsi:type="dcterms:W3CDTF">2025-01-09T01:10:28Z</dcterms:modified>
  <cp:category/>
</cp:coreProperties>
</file>